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7"/>
  </p:notesMasterIdLst>
  <p:handoutMasterIdLst>
    <p:handoutMasterId r:id="rId18"/>
  </p:handoutMasterIdLst>
  <p:sldIdLst>
    <p:sldId id="269" r:id="rId2"/>
    <p:sldId id="322" r:id="rId3"/>
    <p:sldId id="326" r:id="rId4"/>
    <p:sldId id="335" r:id="rId5"/>
    <p:sldId id="336" r:id="rId6"/>
    <p:sldId id="324" r:id="rId7"/>
    <p:sldId id="328" r:id="rId8"/>
    <p:sldId id="317" r:id="rId9"/>
    <p:sldId id="307" r:id="rId10"/>
    <p:sldId id="313" r:id="rId11"/>
    <p:sldId id="309" r:id="rId12"/>
    <p:sldId id="329" r:id="rId13"/>
    <p:sldId id="337" r:id="rId14"/>
    <p:sldId id="308" r:id="rId15"/>
    <p:sldId id="321" r:id="rId16"/>
  </p:sldIdLst>
  <p:sldSz cx="12192000" cy="6858000"/>
  <p:notesSz cx="6797675" cy="9926638"/>
  <p:defaultTextStyle>
    <a:defPPr rtl="0">
      <a:defRPr lang="pl-PL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zej" initials="A" lastIdx="1" clrIdx="0">
    <p:extLst>
      <p:ext uri="{19B8F6BF-5375-455C-9EA6-DF929625EA0E}">
        <p15:presenceInfo xmlns:p15="http://schemas.microsoft.com/office/powerpoint/2012/main" xmlns="" userId="Andrzej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66"/>
    <a:srgbClr val="339933"/>
    <a:srgbClr val="F0EA00"/>
    <a:srgbClr val="008000"/>
    <a:srgbClr val="FF7171"/>
    <a:srgbClr val="FF7C80"/>
    <a:srgbClr val="FF9999"/>
    <a:srgbClr val="CC0000"/>
    <a:srgbClr val="CC0066"/>
    <a:srgbClr val="33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155" autoAdjust="0"/>
  </p:normalViewPr>
  <p:slideViewPr>
    <p:cSldViewPr>
      <p:cViewPr varScale="1">
        <p:scale>
          <a:sx n="78" d="100"/>
          <a:sy n="78" d="100"/>
        </p:scale>
        <p:origin x="-162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3822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Prostokąt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1" tIns="46086" rIns="92171" bIns="46086" numCol="1" rtlCol="0" anchor="t" anchorCtr="0" compatLnSpc="1">
            <a:prstTxWarp prst="textNoShape">
              <a:avLst/>
            </a:prstTxWarp>
          </a:bodyPr>
          <a:lstStyle>
            <a:lvl1pPr defTabSz="921799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 rtl="0"/>
            <a:endParaRPr lang="pl-PL">
              <a:latin typeface="Arial" panose="020B0604020202020204" pitchFamily="34" charset="0"/>
            </a:endParaRPr>
          </a:p>
        </p:txBody>
      </p:sp>
      <p:sp>
        <p:nvSpPr>
          <p:cNvPr id="34819" name="Prostokąt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62" y="0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1" tIns="46086" rIns="92171" bIns="46086" numCol="1" rtlCol="0" anchor="t" anchorCtr="0" compatLnSpc="1">
            <a:prstTxWarp prst="textNoShape">
              <a:avLst/>
            </a:prstTxWarp>
          </a:bodyPr>
          <a:lstStyle>
            <a:lvl1pPr algn="r" defTabSz="921799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 rtl="0"/>
            <a:fld id="{B06FE334-EA4B-471D-9556-DE9DAE4A0188}" type="datetime1">
              <a:rPr lang="pl-PL" smtClean="0">
                <a:latin typeface="Arial" panose="020B0604020202020204" pitchFamily="34" charset="0"/>
              </a:rPr>
              <a:pPr rtl="0"/>
              <a:t>2024-03-05</a:t>
            </a:fld>
            <a:endParaRPr lang="pl-PL">
              <a:latin typeface="Arial" panose="020B0604020202020204" pitchFamily="34" charset="0"/>
            </a:endParaRPr>
          </a:p>
        </p:txBody>
      </p:sp>
      <p:sp>
        <p:nvSpPr>
          <p:cNvPr id="34820" name="Prostokąt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273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1" tIns="46086" rIns="92171" bIns="46086" numCol="1" rtlCol="0" anchor="b" anchorCtr="0" compatLnSpc="1">
            <a:prstTxWarp prst="textNoShape">
              <a:avLst/>
            </a:prstTxWarp>
          </a:bodyPr>
          <a:lstStyle>
            <a:lvl1pPr defTabSz="921799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 rtl="0"/>
            <a:endParaRPr lang="pl-PL">
              <a:latin typeface="Arial" panose="020B0604020202020204" pitchFamily="34" charset="0"/>
            </a:endParaRPr>
          </a:p>
        </p:txBody>
      </p:sp>
      <p:sp>
        <p:nvSpPr>
          <p:cNvPr id="34821" name="Prostokąt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62" y="9428273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1" tIns="46086" rIns="92171" bIns="46086" numCol="1" rtlCol="0" anchor="b" anchorCtr="0" compatLnSpc="1">
            <a:prstTxWarp prst="textNoShape">
              <a:avLst/>
            </a:prstTxWarp>
          </a:bodyPr>
          <a:lstStyle>
            <a:lvl1pPr algn="r" defTabSz="921799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 rtl="0"/>
            <a:fld id="{F0B6EC5B-DE15-4B62-9DC0-DE1BD893DD16}" type="slidenum">
              <a:rPr lang="pl-PL" smtClean="0">
                <a:latin typeface="Arial" panose="020B0604020202020204" pitchFamily="34" charset="0"/>
              </a:rPr>
              <a:pPr rtl="0"/>
              <a:t>‹#›</a:t>
            </a:fld>
            <a:endParaRPr 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8682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rostokąt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1" tIns="46086" rIns="92171" bIns="46086" numCol="1" rtlCol="0" anchor="t" anchorCtr="0" compatLnSpc="1">
            <a:prstTxWarp prst="textNoShape">
              <a:avLst/>
            </a:prstTxWarp>
          </a:bodyPr>
          <a:lstStyle>
            <a:lvl1pPr defTabSz="921799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endParaRPr lang="pl-PL" noProof="0"/>
          </a:p>
        </p:txBody>
      </p:sp>
      <p:sp>
        <p:nvSpPr>
          <p:cNvPr id="26627" name="Prostokąt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62" y="0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1" tIns="46086" rIns="92171" bIns="46086" numCol="1" rtlCol="0" anchor="t" anchorCtr="0" compatLnSpc="1">
            <a:prstTxWarp prst="textNoShape">
              <a:avLst/>
            </a:prstTxWarp>
          </a:bodyPr>
          <a:lstStyle>
            <a:lvl1pPr algn="r" defTabSz="921799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fld id="{5EE64CAA-5DD3-47A6-8CB2-EF4C1EF07064}" type="datetime1">
              <a:rPr lang="pl-PL" noProof="0" smtClean="0"/>
              <a:pPr/>
              <a:t>2024-03-05</a:t>
            </a:fld>
            <a:endParaRPr lang="pl-PL" noProof="0"/>
          </a:p>
        </p:txBody>
      </p:sp>
      <p:sp>
        <p:nvSpPr>
          <p:cNvPr id="26628" name="Prostokąt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26629" name="Prostokąt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83" y="4715833"/>
            <a:ext cx="5436909" cy="446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1" tIns="46086" rIns="92171" bIns="46086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26630" name="Prostokąt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273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1" tIns="46086" rIns="92171" bIns="46086" numCol="1" rtlCol="0" anchor="b" anchorCtr="0" compatLnSpc="1">
            <a:prstTxWarp prst="textNoShape">
              <a:avLst/>
            </a:prstTxWarp>
          </a:bodyPr>
          <a:lstStyle>
            <a:lvl1pPr defTabSz="921799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endParaRPr lang="pl-PL" noProof="0"/>
          </a:p>
        </p:txBody>
      </p:sp>
      <p:sp>
        <p:nvSpPr>
          <p:cNvPr id="26631" name="Prostokąt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62" y="9428273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1" tIns="46086" rIns="92171" bIns="46086" numCol="1" rtlCol="0" anchor="b" anchorCtr="0" compatLnSpc="1">
            <a:prstTxWarp prst="textNoShape">
              <a:avLst/>
            </a:prstTxWarp>
          </a:bodyPr>
          <a:lstStyle>
            <a:lvl1pPr algn="r" defTabSz="921799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fld id="{823FACB9-4E35-4CB3-835A-2EBF55FAEDE3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971869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3FACB9-4E35-4CB3-835A-2EBF55FAEDE3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11951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Linia 2"/>
          <p:cNvSpPr>
            <a:spLocks noChangeShapeType="1"/>
          </p:cNvSpPr>
          <p:nvPr/>
        </p:nvSpPr>
        <p:spPr bwMode="auto">
          <a:xfrm>
            <a:off x="97536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/>
          <a:lstStyle/>
          <a:p>
            <a:pPr rtl="0"/>
            <a:endParaRPr lang="pl-PL" sz="2600" noProof="0">
              <a:latin typeface="Arial" panose="020B0604020202020204" pitchFamily="34" charset="0"/>
            </a:endParaRPr>
          </a:p>
        </p:txBody>
      </p:sp>
      <p:grpSp>
        <p:nvGrpSpPr>
          <p:cNvPr id="3" name="Grupa 2"/>
          <p:cNvGrpSpPr/>
          <p:nvPr userDrawn="1"/>
        </p:nvGrpSpPr>
        <p:grpSpPr>
          <a:xfrm>
            <a:off x="9990667" y="2992438"/>
            <a:ext cx="1388533" cy="2189162"/>
            <a:chOff x="9990667" y="2992438"/>
            <a:chExt cx="1388533" cy="2189162"/>
          </a:xfrm>
        </p:grpSpPr>
        <p:sp>
          <p:nvSpPr>
            <p:cNvPr id="47113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14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15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16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17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18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19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0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1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2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3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4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5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6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7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8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29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0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1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2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3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4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5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6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7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8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39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40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41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42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143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  <p:sp>
        <p:nvSpPr>
          <p:cNvPr id="47144" name="Linia 40"/>
          <p:cNvSpPr>
            <a:spLocks noChangeShapeType="1"/>
          </p:cNvSpPr>
          <p:nvPr userDrawn="1"/>
        </p:nvSpPr>
        <p:spPr bwMode="auto">
          <a:xfrm>
            <a:off x="406400" y="2819400"/>
            <a:ext cx="109728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/>
          <a:lstStyle/>
          <a:p>
            <a:pPr rtl="0"/>
            <a:endParaRPr lang="pl-PL" sz="2600" noProof="0">
              <a:latin typeface="Arial" panose="020B0604020202020204" pitchFamily="34" charset="0"/>
            </a:endParaRPr>
          </a:p>
        </p:txBody>
      </p:sp>
      <p:sp>
        <p:nvSpPr>
          <p:cNvPr id="47107" name="Tytuł — symbol zastępczy 1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421217" y="466725"/>
            <a:ext cx="9042400" cy="2133600"/>
          </a:xfrm>
        </p:spPr>
        <p:txBody>
          <a:bodyPr rtlCol="0"/>
          <a:lstStyle>
            <a:lvl1pPr algn="r">
              <a:defRPr sz="4400">
                <a:latin typeface="Arial" panose="020B0604020202020204" pitchFamily="34" charset="0"/>
              </a:defRPr>
            </a:lvl1pPr>
          </a:lstStyle>
          <a:p>
            <a:pPr lvl="0" rtl="0"/>
            <a:r>
              <a:rPr lang="pl-PL" noProof="0" dirty="0"/>
              <a:t>Kliknij, aby edytować styl wzorca tytułu</a:t>
            </a:r>
          </a:p>
        </p:txBody>
      </p:sp>
      <p:sp>
        <p:nvSpPr>
          <p:cNvPr id="47108" name="Tekst — symbol zastępczy 2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1132417" y="3049588"/>
            <a:ext cx="8331200" cy="2362200"/>
          </a:xfrm>
        </p:spPr>
        <p:txBody>
          <a:bodyPr rtlCol="0"/>
          <a:lstStyle>
            <a:lvl1pPr marL="0" indent="0" algn="r">
              <a:buFontTx/>
              <a:buNone/>
              <a:defRPr sz="2900">
                <a:latin typeface="Arial" panose="020B0604020202020204" pitchFamily="34" charset="0"/>
              </a:defRPr>
            </a:lvl1pPr>
          </a:lstStyle>
          <a:p>
            <a:pPr lvl="0" rtl="0"/>
            <a:r>
              <a:rPr lang="pl-PL" noProof="0"/>
              <a:t>Kliknij, aby edytować styl wzorca podtytułu</a:t>
            </a:r>
          </a:p>
        </p:txBody>
      </p:sp>
      <p:sp>
        <p:nvSpPr>
          <p:cNvPr id="47109" name="Data — symbol zastępczy 3"/>
          <p:cNvSpPr>
            <a:spLocks noGrp="1" noChangeArrowheads="1"/>
          </p:cNvSpPr>
          <p:nvPr userDrawn="1">
            <p:ph type="dt" sz="half" idx="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7808E940-E316-494A-A0FF-132E23AB7838}" type="datetime1">
              <a:rPr lang="pl-PL" altLang="en-US" noProof="0" smtClean="0"/>
              <a:pPr/>
              <a:t>2024-03-05</a:t>
            </a:fld>
            <a:endParaRPr lang="pl-PL" altLang="en-US" noProof="0"/>
          </a:p>
        </p:txBody>
      </p:sp>
      <p:sp>
        <p:nvSpPr>
          <p:cNvPr id="47110" name="Stopka — symbol zastępczy 4"/>
          <p:cNvSpPr>
            <a:spLocks noGrp="1" noChangeArrowheads="1"/>
          </p:cNvSpPr>
          <p:nvPr userDrawn="1">
            <p:ph type="ftr" sz="quarter" idx="3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pl-PL" noProof="0"/>
              <a:t>Dodaj stopkę</a:t>
            </a:r>
          </a:p>
        </p:txBody>
      </p:sp>
      <p:sp>
        <p:nvSpPr>
          <p:cNvPr id="47111" name="Numer slajdu — symbol zastępczy 5"/>
          <p:cNvSpPr>
            <a:spLocks noGrp="1" noChangeArrowheads="1"/>
          </p:cNvSpPr>
          <p:nvPr userDrawn="1">
            <p:ph type="sldNum" sz="quarter" idx="4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945280F-DE53-48B1-9FB9-96A39916642A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xmlns="" id="{387E8063-C364-548E-9269-5394AF6A6210}"/>
              </a:ext>
            </a:extLst>
          </p:cNvPr>
          <p:cNvSpPr/>
          <p:nvPr userDrawn="1"/>
        </p:nvSpPr>
        <p:spPr>
          <a:xfrm>
            <a:off x="3863752" y="6207695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projekt pilotażowy „EKSPRES PRACA – PUNKT AKTYWIZACJI I TRENINGU” realizowany przez Urząd Pracy Powiatu Krakowskiego ze środków Rezerwy Funduszu Pracy </a:t>
            </a:r>
            <a:endParaRPr lang="pl-PL" sz="1200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xmlns="" id="{72109E98-BA4E-C6FE-CDD3-C8F6A1A5A1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115" y="6165304"/>
            <a:ext cx="2858618" cy="49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xmlns="" id="{6F3E0A0A-91E8-2902-39B3-3C42052E94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5371" y="6136872"/>
            <a:ext cx="422357" cy="5324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 marL="45720" indent="0">
              <a:buFontTx/>
              <a:buNone/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85AA82D9-BE9E-49A6-AE19-153D6EB4ACDF}" type="datetime1">
              <a:rPr lang="pl-PL" altLang="en-US" noProof="0" smtClean="0"/>
              <a:pPr/>
              <a:t>2024-03-05</a:t>
            </a:fld>
            <a:endParaRPr lang="pl-PL" altLang="en-US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pl-PL" noProof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872E90EB-6CA4-453F-8712-C339590DE034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7" name="Prostokąt 6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8" name="Grupa 7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9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0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1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2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3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4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5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6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7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8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9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0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1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113127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 hasCustomPrompt="1"/>
          </p:nvPr>
        </p:nvSpPr>
        <p:spPr>
          <a:xfrm>
            <a:off x="8610600" y="228601"/>
            <a:ext cx="2768600" cy="5707063"/>
          </a:xfrm>
        </p:spPr>
        <p:txBody>
          <a:bodyPr vert="eaVert"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 hasCustomPrompt="1"/>
          </p:nvPr>
        </p:nvSpPr>
        <p:spPr>
          <a:xfrm>
            <a:off x="304800" y="228601"/>
            <a:ext cx="8102600" cy="5707063"/>
          </a:xfrm>
        </p:spPr>
        <p:txBody>
          <a:bodyPr vert="eaVert" rtlCol="0"/>
          <a:lstStyle>
            <a:lvl1pPr marL="45720" indent="0">
              <a:buFontTx/>
              <a:buNone/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8BBC54BD-AC86-4D0F-8E6E-D42585BCFB09}" type="datetime1">
              <a:rPr lang="pl-PL" altLang="en-US" noProof="0" smtClean="0"/>
              <a:pPr/>
              <a:t>2024-03-05</a:t>
            </a:fld>
            <a:endParaRPr lang="pl-PL" altLang="en-US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pl-PL" noProof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26D251BA-4196-46F7-BF5E-DE37F6712AD1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7" name="Prostokąt 6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8" name="Grupa 7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9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0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1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2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3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4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5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6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7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8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9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0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1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517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rostokąt 48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 marL="45720" indent="0">
              <a:buFontTx/>
              <a:buNone/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 rtl="0"/>
            <a:r>
              <a:rPr lang="pl-PL" noProof="0" dirty="0"/>
              <a:t>Kliknij, aby edytować style wzorców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270FDD4-B29F-4B1B-931B-95BC2176C9F0}" type="datetime1">
              <a:rPr lang="pl-PL" altLang="en-US" noProof="0" smtClean="0"/>
              <a:pPr/>
              <a:t>2024-03-05</a:t>
            </a:fld>
            <a:endParaRPr lang="pl-PL" altLang="en-US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pl-PL" noProof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71C6F290-D301-4864-9490-340EF11588D9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15" name="Prostokąt 14"/>
          <p:cNvSpPr/>
          <p:nvPr userDrawn="1"/>
        </p:nvSpPr>
        <p:spPr>
          <a:xfrm>
            <a:off x="3863752" y="6207695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projekt pilotażowy „EKSPRES PRACA – PUNKT AKTYWIZACJI I TRENINGU” realizowany przez Urząd Pracy Powiatu Krakowskiego ze środków Rezerwy Funduszu Pracy </a:t>
            </a:r>
            <a:endParaRPr lang="pl-PL" sz="1200" dirty="0"/>
          </a:p>
        </p:txBody>
      </p:sp>
      <p:sp>
        <p:nvSpPr>
          <p:cNvPr id="16" name="Prostokąt 15"/>
          <p:cNvSpPr/>
          <p:nvPr userDrawn="1"/>
        </p:nvSpPr>
        <p:spPr bwMode="auto">
          <a:xfrm>
            <a:off x="8193354" y="3917429"/>
            <a:ext cx="1055440" cy="15567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7" name="Grupa 16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18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9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0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1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0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1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2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3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4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5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8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  <p:pic>
        <p:nvPicPr>
          <p:cNvPr id="14" name="Obraz 13">
            <a:extLst>
              <a:ext uri="{FF2B5EF4-FFF2-40B4-BE49-F238E27FC236}">
                <a16:creationId xmlns:a16="http://schemas.microsoft.com/office/drawing/2014/main" xmlns="" id="{A763A60E-0C7C-9BE2-8E74-91DC30F2B4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115" y="6165304"/>
            <a:ext cx="2858618" cy="49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Obraz 55">
            <a:extLst>
              <a:ext uri="{FF2B5EF4-FFF2-40B4-BE49-F238E27FC236}">
                <a16:creationId xmlns:a16="http://schemas.microsoft.com/office/drawing/2014/main" xmlns="" id="{50F1D090-5CEB-4E1A-957F-457F4BA6FA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5371" y="6136872"/>
            <a:ext cx="422357" cy="53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607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 rtlCol="0" anchor="t"/>
          <a:lstStyle>
            <a:lvl1pPr algn="l">
              <a:defRPr sz="4000" b="1" cap="all">
                <a:latin typeface="Arial" panose="020B0604020202020204" pitchFamily="34" charset="0"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963084" y="2906713"/>
            <a:ext cx="10363200" cy="1500187"/>
          </a:xfrm>
        </p:spPr>
        <p:txBody>
          <a:bodyPr rtlCol="0" anchor="b"/>
          <a:lstStyle>
            <a:lvl1pPr marL="0" indent="0">
              <a:buNone/>
              <a:defRPr sz="2000">
                <a:latin typeface="Arial" panose="020B060402020202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D0208CE1-DD55-4A43-A479-EF83A2DC3985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16" name="Prostokąt 15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7" name="Grupa 16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18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9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0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1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0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1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2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3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4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5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8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  <p:sp>
        <p:nvSpPr>
          <p:cNvPr id="7" name="Prostokąt 6">
            <a:extLst>
              <a:ext uri="{FF2B5EF4-FFF2-40B4-BE49-F238E27FC236}">
                <a16:creationId xmlns:a16="http://schemas.microsoft.com/office/drawing/2014/main" xmlns="" id="{8C0340DF-53D1-F085-B9F0-E241AF3BAECF}"/>
              </a:ext>
            </a:extLst>
          </p:cNvPr>
          <p:cNvSpPr/>
          <p:nvPr userDrawn="1"/>
        </p:nvSpPr>
        <p:spPr>
          <a:xfrm>
            <a:off x="3863752" y="6207695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projekt pilotażowy „EKSPRES PRACA – PUNKT AKTYWIZACJI I TRENINGU” realizowany przez Urząd Pracy Powiatu Krakowskiego ze środków Rezerwy Funduszu Pracy </a:t>
            </a:r>
            <a:endParaRPr lang="pl-PL" sz="1200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xmlns="" id="{A3081854-9CD8-39FB-6236-3DDAAB911F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115" y="6165304"/>
            <a:ext cx="2858618" cy="49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xmlns="" id="{E6659561-03AB-37E6-8C8C-289B8D3CBE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5371" y="6136872"/>
            <a:ext cx="422357" cy="53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197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 hasCustomPrompt="1"/>
          </p:nvPr>
        </p:nvSpPr>
        <p:spPr>
          <a:xfrm>
            <a:off x="1524000" y="1524001"/>
            <a:ext cx="4826000" cy="4411663"/>
          </a:xfrm>
        </p:spPr>
        <p:txBody>
          <a:bodyPr rtlCol="0"/>
          <a:lstStyle>
            <a:lvl1pPr marL="45720" indent="0">
              <a:buFontTx/>
              <a:buNone/>
              <a:defRPr sz="2800">
                <a:latin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 hasCustomPrompt="1"/>
          </p:nvPr>
        </p:nvSpPr>
        <p:spPr>
          <a:xfrm>
            <a:off x="6553200" y="1524001"/>
            <a:ext cx="4826000" cy="4411663"/>
          </a:xfrm>
        </p:spPr>
        <p:txBody>
          <a:bodyPr rtlCol="0"/>
          <a:lstStyle>
            <a:lvl1pPr marL="45720" indent="0">
              <a:buFontTx/>
              <a:buNone/>
              <a:defRPr sz="2800">
                <a:latin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0927AF89-6755-46F5-BBCF-E571D7F311A5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17" name="Prostokąt 16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8" name="Grupa 17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19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0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1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0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1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2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3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4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5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8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9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  <p:sp>
        <p:nvSpPr>
          <p:cNvPr id="8" name="Prostokąt 7">
            <a:extLst>
              <a:ext uri="{FF2B5EF4-FFF2-40B4-BE49-F238E27FC236}">
                <a16:creationId xmlns:a16="http://schemas.microsoft.com/office/drawing/2014/main" xmlns="" id="{BEB19DBB-EF62-2164-2C55-4755E964DA43}"/>
              </a:ext>
            </a:extLst>
          </p:cNvPr>
          <p:cNvSpPr/>
          <p:nvPr userDrawn="1"/>
        </p:nvSpPr>
        <p:spPr>
          <a:xfrm>
            <a:off x="3863752" y="6207695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projekt pilotażowy „EKSPRES PRACA – PUNKT AKTYWIZACJI I TRENINGU” realizowany przez Urząd Pracy Powiatu Krakowskiego ze środków Rezerwy Funduszu Pracy </a:t>
            </a:r>
            <a:endParaRPr lang="pl-PL" sz="1200" dirty="0"/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xmlns="" id="{BD7BC2FF-B97A-722A-4002-1FFC168BF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115" y="6165304"/>
            <a:ext cx="2858618" cy="49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xmlns="" id="{AD2A197A-4B1D-D09B-6A86-8FF763F268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5371" y="6136872"/>
            <a:ext cx="422357" cy="53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735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</p:spPr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609600" y="1535113"/>
            <a:ext cx="5386917" cy="639762"/>
          </a:xfrm>
        </p:spPr>
        <p:txBody>
          <a:bodyPr rtlCol="0" anchor="b"/>
          <a:lstStyle>
            <a:lvl1pPr marL="0" indent="0">
              <a:buNone/>
              <a:defRPr sz="2400" b="1">
                <a:latin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 rtlCol="0"/>
          <a:lstStyle>
            <a:lvl1pPr marL="45720" indent="0">
              <a:buFontTx/>
              <a:buNone/>
              <a:defRPr sz="2400">
                <a:latin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535113"/>
            <a:ext cx="5389033" cy="639762"/>
          </a:xfrm>
        </p:spPr>
        <p:txBody>
          <a:bodyPr rtlCol="0" anchor="b"/>
          <a:lstStyle>
            <a:lvl1pPr marL="0" indent="0">
              <a:buNone/>
              <a:defRPr sz="2400" b="1">
                <a:latin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 hasCustomPrompt="1"/>
          </p:nvPr>
        </p:nvSpPr>
        <p:spPr>
          <a:xfrm>
            <a:off x="6193368" y="2174875"/>
            <a:ext cx="5389033" cy="3951288"/>
          </a:xfrm>
        </p:spPr>
        <p:txBody>
          <a:bodyPr rtlCol="0"/>
          <a:lstStyle>
            <a:lvl1pPr marL="45720" indent="0">
              <a:buFontTx/>
              <a:buNone/>
              <a:defRPr sz="2400">
                <a:latin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F76BE3C0-1208-4260-82C3-0EB040027195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19" name="Prostokąt 18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0" name="Grupa 19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21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0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1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2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3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4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5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7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8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9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50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51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  <p:sp>
        <p:nvSpPr>
          <p:cNvPr id="10" name="Prostokąt 9">
            <a:extLst>
              <a:ext uri="{FF2B5EF4-FFF2-40B4-BE49-F238E27FC236}">
                <a16:creationId xmlns:a16="http://schemas.microsoft.com/office/drawing/2014/main" xmlns="" id="{526E1E7F-EC6F-2141-53A8-E2C37F6D02B2}"/>
              </a:ext>
            </a:extLst>
          </p:cNvPr>
          <p:cNvSpPr/>
          <p:nvPr userDrawn="1"/>
        </p:nvSpPr>
        <p:spPr>
          <a:xfrm>
            <a:off x="3863752" y="6207695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projekt pilotażowy „EKSPRES PRACA – PUNKT AKTYWIZACJI I TRENINGU” realizowany przez Urząd Pracy Powiatu Krakowskiego ze środków Rezerwy Funduszu Pracy </a:t>
            </a:r>
            <a:endParaRPr lang="pl-PL" sz="1200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xmlns="" id="{C960954B-356A-9E5A-1BAE-8DDE2F7F4F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115" y="6165304"/>
            <a:ext cx="2858618" cy="49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xmlns="" id="{530A4BE0-B2F6-DB0C-D690-26A234D8A53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5371" y="6136872"/>
            <a:ext cx="422357" cy="53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325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13" name="Prostokąt 12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4" name="Grupa 13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15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6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7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8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9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0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1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0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1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2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3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4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5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  <p:sp>
        <p:nvSpPr>
          <p:cNvPr id="3" name="Prostokąt 2">
            <a:extLst>
              <a:ext uri="{FF2B5EF4-FFF2-40B4-BE49-F238E27FC236}">
                <a16:creationId xmlns:a16="http://schemas.microsoft.com/office/drawing/2014/main" xmlns="" id="{7005C841-856D-3BD5-880E-18D71B885E45}"/>
              </a:ext>
            </a:extLst>
          </p:cNvPr>
          <p:cNvSpPr/>
          <p:nvPr userDrawn="1"/>
        </p:nvSpPr>
        <p:spPr>
          <a:xfrm>
            <a:off x="3863752" y="6207695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projekt pilotażowy „EKSPRES PRACA – PUNKT AKTYWIZACJI I TRENINGU” realizowany przez Urząd Pracy Powiatu Krakowskiego ze środków Rezerwy Funduszu Pracy </a:t>
            </a:r>
            <a:endParaRPr lang="pl-PL" sz="12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xmlns="" id="{EEE49017-A81C-C0AD-6DCE-353277280E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115" y="6165304"/>
            <a:ext cx="2858618" cy="49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xmlns="" id="{23CA1A21-07D8-8BD4-4CC7-65BC47BF0B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5371" y="6136872"/>
            <a:ext cx="422357" cy="53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736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AC3460AA-1533-4548-8781-A6D0EAE276D6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14" name="Prostokąt 13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5" name="Grupa 14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16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7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8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9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0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1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0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1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2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3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4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5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  <p:sp>
        <p:nvSpPr>
          <p:cNvPr id="5" name="Prostokąt 4">
            <a:extLst>
              <a:ext uri="{FF2B5EF4-FFF2-40B4-BE49-F238E27FC236}">
                <a16:creationId xmlns:a16="http://schemas.microsoft.com/office/drawing/2014/main" xmlns="" id="{15461894-12A0-BF00-BFC3-B7CD9B4CD160}"/>
              </a:ext>
            </a:extLst>
          </p:cNvPr>
          <p:cNvSpPr/>
          <p:nvPr userDrawn="1"/>
        </p:nvSpPr>
        <p:spPr>
          <a:xfrm>
            <a:off x="3863752" y="6207695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projekt pilotażowy „EKSPRES PRACA – PUNKT AKTYWIZACJI I TRENINGU” realizowany przez Urząd Pracy Powiatu Krakowskiego ze środków Rezerwy Funduszu Pracy </a:t>
            </a:r>
            <a:endParaRPr lang="pl-PL" sz="1200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xmlns="" id="{2B000E0D-0E97-D862-B194-FC10768592C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115" y="6165304"/>
            <a:ext cx="2858618" cy="49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xmlns="" id="{4F1EC571-94CC-9A15-2449-02698BAB50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5371" y="6136872"/>
            <a:ext cx="422357" cy="53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109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09601" y="273050"/>
            <a:ext cx="4011084" cy="1162050"/>
          </a:xfrm>
        </p:spPr>
        <p:txBody>
          <a:bodyPr rtlCol="0"/>
          <a:lstStyle>
            <a:lvl1pPr algn="l">
              <a:defRPr sz="2000" b="1">
                <a:latin typeface="Arial" panose="020B0604020202020204" pitchFamily="34" charset="0"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 hasCustomPrompt="1"/>
          </p:nvPr>
        </p:nvSpPr>
        <p:spPr>
          <a:xfrm>
            <a:off x="4766733" y="273051"/>
            <a:ext cx="6815667" cy="5853113"/>
          </a:xfrm>
        </p:spPr>
        <p:txBody>
          <a:bodyPr rtlCol="0"/>
          <a:lstStyle>
            <a:lvl1pPr marL="45720" indent="0">
              <a:buFontTx/>
              <a:buNone/>
              <a:defRPr sz="3200">
                <a:latin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 hasCustomPrompt="1"/>
          </p:nvPr>
        </p:nvSpPr>
        <p:spPr>
          <a:xfrm>
            <a:off x="609601" y="1435101"/>
            <a:ext cx="4011084" cy="4691063"/>
          </a:xfrm>
        </p:spPr>
        <p:txBody>
          <a:bodyPr rtlCol="0"/>
          <a:lstStyle>
            <a:lvl1pPr marL="0" indent="0">
              <a:buNone/>
              <a:defRPr sz="1400">
                <a:latin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0F8F2A95-B5BE-4A3C-8F2E-1AFCDEFEABE0}" type="datetime1">
              <a:rPr lang="pl-PL" altLang="en-US" noProof="0" smtClean="0"/>
              <a:pPr/>
              <a:t>2024-03-05</a:t>
            </a:fld>
            <a:endParaRPr lang="pl-PL" altLang="en-US" noProof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pl-PL" noProof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C6386842-FEC9-453F-B6F7-7C945F3A2D73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8" name="Prostokąt 7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9" name="Grupa 8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10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1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2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3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4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5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6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7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8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9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0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1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0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30924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rtlCol="0"/>
          <a:lstStyle>
            <a:lvl1pPr algn="l">
              <a:defRPr sz="2000" b="1">
                <a:latin typeface="Arial" panose="020B0604020202020204" pitchFamily="34" charset="0"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Obraz — symbol zastępczy 2" descr="Pusty symbol zastępczy pozwalający dodać obraz. Kliknij symbol zastępczy i wybierz obraz, który chcesz dodać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/>
          <a:lstStyle>
            <a:lvl1pPr marL="0" indent="0">
              <a:buNone/>
              <a:defRPr sz="3200">
                <a:latin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</p:spPr>
        <p:txBody>
          <a:bodyPr rtlCol="0"/>
          <a:lstStyle>
            <a:lvl1pPr marL="0" indent="0">
              <a:buNone/>
              <a:defRPr sz="1400">
                <a:latin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D9AAB6BF-ED47-446A-B3A0-D84812BF2B0E}" type="datetime1">
              <a:rPr lang="pl-PL" altLang="en-US" noProof="0" smtClean="0"/>
              <a:pPr/>
              <a:t>2024-03-05</a:t>
            </a:fld>
            <a:endParaRPr lang="pl-PL" altLang="en-US" noProof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pl-PL" noProof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96DA581-ADE3-4A40-91CB-711A776CAC29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sp>
        <p:nvSpPr>
          <p:cNvPr id="8" name="Prostokąt 7"/>
          <p:cNvSpPr/>
          <p:nvPr userDrawn="1"/>
        </p:nvSpPr>
        <p:spPr bwMode="auto">
          <a:xfrm>
            <a:off x="11150376" y="5373216"/>
            <a:ext cx="1041624" cy="1484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9" name="Grupa 8"/>
          <p:cNvGrpSpPr/>
          <p:nvPr userDrawn="1"/>
        </p:nvGrpSpPr>
        <p:grpSpPr>
          <a:xfrm>
            <a:off x="11235821" y="5483093"/>
            <a:ext cx="840181" cy="1296667"/>
            <a:chOff x="9990667" y="2992438"/>
            <a:chExt cx="1388533" cy="2189162"/>
          </a:xfrm>
        </p:grpSpPr>
        <p:sp>
          <p:nvSpPr>
            <p:cNvPr id="10" name="Owal 9"/>
            <p:cNvSpPr>
              <a:spLocks noChangeArrowheads="1"/>
            </p:cNvSpPr>
            <p:nvPr/>
          </p:nvSpPr>
          <p:spPr bwMode="auto">
            <a:xfrm>
              <a:off x="9990667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1" name="Owal 10"/>
            <p:cNvSpPr>
              <a:spLocks noChangeArrowheads="1"/>
            </p:cNvSpPr>
            <p:nvPr/>
          </p:nvSpPr>
          <p:spPr bwMode="auto">
            <a:xfrm>
              <a:off x="10285504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2" name="Owal 11"/>
            <p:cNvSpPr>
              <a:spLocks noChangeArrowheads="1"/>
            </p:cNvSpPr>
            <p:nvPr/>
          </p:nvSpPr>
          <p:spPr bwMode="auto">
            <a:xfrm>
              <a:off x="10580341" y="2992438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3" name="Owal 12"/>
            <p:cNvSpPr>
              <a:spLocks noChangeArrowheads="1"/>
            </p:cNvSpPr>
            <p:nvPr/>
          </p:nvSpPr>
          <p:spPr bwMode="auto">
            <a:xfrm>
              <a:off x="9990667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4" name="Owal 13"/>
            <p:cNvSpPr>
              <a:spLocks noChangeArrowheads="1"/>
            </p:cNvSpPr>
            <p:nvPr/>
          </p:nvSpPr>
          <p:spPr bwMode="auto">
            <a:xfrm>
              <a:off x="10285504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5" name="Owal 14"/>
            <p:cNvSpPr>
              <a:spLocks noChangeArrowheads="1"/>
            </p:cNvSpPr>
            <p:nvPr/>
          </p:nvSpPr>
          <p:spPr bwMode="auto">
            <a:xfrm>
              <a:off x="10580341" y="3276600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6" name="Owal 15"/>
            <p:cNvSpPr>
              <a:spLocks noChangeArrowheads="1"/>
            </p:cNvSpPr>
            <p:nvPr/>
          </p:nvSpPr>
          <p:spPr bwMode="auto">
            <a:xfrm>
              <a:off x="10875177" y="3276600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7" name="Owal 16"/>
            <p:cNvSpPr>
              <a:spLocks noChangeArrowheads="1"/>
            </p:cNvSpPr>
            <p:nvPr/>
          </p:nvSpPr>
          <p:spPr bwMode="auto">
            <a:xfrm>
              <a:off x="9990667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8" name="Owal 17"/>
            <p:cNvSpPr>
              <a:spLocks noChangeArrowheads="1"/>
            </p:cNvSpPr>
            <p:nvPr/>
          </p:nvSpPr>
          <p:spPr bwMode="auto">
            <a:xfrm>
              <a:off x="10285504" y="3560763"/>
              <a:ext cx="209186" cy="201612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19" name="Owal 18"/>
            <p:cNvSpPr>
              <a:spLocks noChangeArrowheads="1"/>
            </p:cNvSpPr>
            <p:nvPr/>
          </p:nvSpPr>
          <p:spPr bwMode="auto">
            <a:xfrm>
              <a:off x="10580341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0" name="Owal 19"/>
            <p:cNvSpPr>
              <a:spLocks noChangeArrowheads="1"/>
            </p:cNvSpPr>
            <p:nvPr/>
          </p:nvSpPr>
          <p:spPr bwMode="auto">
            <a:xfrm>
              <a:off x="10875177" y="35607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1" name="Owal 20"/>
            <p:cNvSpPr>
              <a:spLocks noChangeArrowheads="1"/>
            </p:cNvSpPr>
            <p:nvPr/>
          </p:nvSpPr>
          <p:spPr bwMode="auto">
            <a:xfrm>
              <a:off x="11170014" y="35607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2" name="Owal 21"/>
            <p:cNvSpPr>
              <a:spLocks noChangeArrowheads="1"/>
            </p:cNvSpPr>
            <p:nvPr/>
          </p:nvSpPr>
          <p:spPr bwMode="auto">
            <a:xfrm>
              <a:off x="9990667" y="3843338"/>
              <a:ext cx="209186" cy="20320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3" name="Owal 22"/>
            <p:cNvSpPr>
              <a:spLocks noChangeArrowheads="1"/>
            </p:cNvSpPr>
            <p:nvPr/>
          </p:nvSpPr>
          <p:spPr bwMode="auto">
            <a:xfrm>
              <a:off x="10285504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4" name="Owal 23"/>
            <p:cNvSpPr>
              <a:spLocks noChangeArrowheads="1"/>
            </p:cNvSpPr>
            <p:nvPr/>
          </p:nvSpPr>
          <p:spPr bwMode="auto">
            <a:xfrm>
              <a:off x="10580341" y="3843338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5" name="Owal 24"/>
            <p:cNvSpPr>
              <a:spLocks noChangeArrowheads="1"/>
            </p:cNvSpPr>
            <p:nvPr/>
          </p:nvSpPr>
          <p:spPr bwMode="auto">
            <a:xfrm>
              <a:off x="10875177" y="3843338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6" name="Owal 25"/>
            <p:cNvSpPr>
              <a:spLocks noChangeArrowheads="1"/>
            </p:cNvSpPr>
            <p:nvPr/>
          </p:nvSpPr>
          <p:spPr bwMode="auto">
            <a:xfrm>
              <a:off x="9990667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7" name="Owal 26"/>
            <p:cNvSpPr>
              <a:spLocks noChangeArrowheads="1"/>
            </p:cNvSpPr>
            <p:nvPr/>
          </p:nvSpPr>
          <p:spPr bwMode="auto">
            <a:xfrm>
              <a:off x="10285504" y="4127500"/>
              <a:ext cx="209186" cy="20320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8" name="Owal 27"/>
            <p:cNvSpPr>
              <a:spLocks noChangeArrowheads="1"/>
            </p:cNvSpPr>
            <p:nvPr/>
          </p:nvSpPr>
          <p:spPr bwMode="auto">
            <a:xfrm>
              <a:off x="10580341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29" name="Owal 28"/>
            <p:cNvSpPr>
              <a:spLocks noChangeArrowheads="1"/>
            </p:cNvSpPr>
            <p:nvPr/>
          </p:nvSpPr>
          <p:spPr bwMode="auto">
            <a:xfrm>
              <a:off x="10875177" y="4127500"/>
              <a:ext cx="209186" cy="2032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0" name="Owal 29"/>
            <p:cNvSpPr>
              <a:spLocks noChangeArrowheads="1"/>
            </p:cNvSpPr>
            <p:nvPr/>
          </p:nvSpPr>
          <p:spPr bwMode="auto">
            <a:xfrm>
              <a:off x="11170014" y="4127500"/>
              <a:ext cx="209186" cy="203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1" name="Owal 30"/>
            <p:cNvSpPr>
              <a:spLocks noChangeArrowheads="1"/>
            </p:cNvSpPr>
            <p:nvPr/>
          </p:nvSpPr>
          <p:spPr bwMode="auto">
            <a:xfrm>
              <a:off x="9990667" y="4411663"/>
              <a:ext cx="209186" cy="20161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2" name="Owal 31"/>
            <p:cNvSpPr>
              <a:spLocks noChangeArrowheads="1"/>
            </p:cNvSpPr>
            <p:nvPr/>
          </p:nvSpPr>
          <p:spPr bwMode="auto">
            <a:xfrm>
              <a:off x="10285504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3" name="Owal 32"/>
            <p:cNvSpPr>
              <a:spLocks noChangeArrowheads="1"/>
            </p:cNvSpPr>
            <p:nvPr/>
          </p:nvSpPr>
          <p:spPr bwMode="auto">
            <a:xfrm>
              <a:off x="10580341" y="4411663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4" name="Owal 33"/>
            <p:cNvSpPr>
              <a:spLocks noChangeArrowheads="1"/>
            </p:cNvSpPr>
            <p:nvPr/>
          </p:nvSpPr>
          <p:spPr bwMode="auto">
            <a:xfrm>
              <a:off x="10875177" y="4411663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5" name="Owal 34"/>
            <p:cNvSpPr>
              <a:spLocks noChangeArrowheads="1"/>
            </p:cNvSpPr>
            <p:nvPr/>
          </p:nvSpPr>
          <p:spPr bwMode="auto">
            <a:xfrm>
              <a:off x="9990667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6" name="Owal 35"/>
            <p:cNvSpPr>
              <a:spLocks noChangeArrowheads="1"/>
            </p:cNvSpPr>
            <p:nvPr/>
          </p:nvSpPr>
          <p:spPr bwMode="auto">
            <a:xfrm>
              <a:off x="10285504" y="4695825"/>
              <a:ext cx="209186" cy="2016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7" name="Owal 36"/>
            <p:cNvSpPr>
              <a:spLocks noChangeArrowheads="1"/>
            </p:cNvSpPr>
            <p:nvPr/>
          </p:nvSpPr>
          <p:spPr bwMode="auto">
            <a:xfrm>
              <a:off x="10580341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8" name="Owal 37"/>
            <p:cNvSpPr>
              <a:spLocks noChangeArrowheads="1"/>
            </p:cNvSpPr>
            <p:nvPr/>
          </p:nvSpPr>
          <p:spPr bwMode="auto">
            <a:xfrm>
              <a:off x="10875177" y="4695825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39" name="Owal 38"/>
            <p:cNvSpPr>
              <a:spLocks noChangeArrowheads="1"/>
            </p:cNvSpPr>
            <p:nvPr/>
          </p:nvSpPr>
          <p:spPr bwMode="auto">
            <a:xfrm>
              <a:off x="10285504" y="4979988"/>
              <a:ext cx="209186" cy="2016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0" name="Owal 39"/>
            <p:cNvSpPr>
              <a:spLocks noChangeArrowheads="1"/>
            </p:cNvSpPr>
            <p:nvPr/>
          </p:nvSpPr>
          <p:spPr bwMode="auto">
            <a:xfrm>
              <a:off x="10875177" y="4979988"/>
              <a:ext cx="209186" cy="2016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911566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ia 2"/>
          <p:cNvSpPr>
            <a:spLocks noChangeShapeType="1"/>
          </p:cNvSpPr>
          <p:nvPr/>
        </p:nvSpPr>
        <p:spPr bwMode="auto">
          <a:xfrm>
            <a:off x="11064552" y="5361384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/>
          <a:lstStyle/>
          <a:p>
            <a:pPr rtl="0"/>
            <a:endParaRPr lang="pl-PL" sz="2600" noProof="0">
              <a:latin typeface="Arial" panose="020B0604020202020204" pitchFamily="34" charset="0"/>
            </a:endParaRPr>
          </a:p>
        </p:txBody>
      </p:sp>
      <p:grpSp>
        <p:nvGrpSpPr>
          <p:cNvPr id="46088" name="Grupa 8"/>
          <p:cNvGrpSpPr>
            <a:grpSpLocks/>
          </p:cNvGrpSpPr>
          <p:nvPr/>
        </p:nvGrpSpPr>
        <p:grpSpPr bwMode="auto">
          <a:xfrm>
            <a:off x="11231242" y="5489401"/>
            <a:ext cx="841422" cy="1295400"/>
            <a:chOff x="5136" y="960"/>
            <a:chExt cx="528" cy="864"/>
          </a:xfrm>
        </p:grpSpPr>
        <p:sp>
          <p:nvSpPr>
            <p:cNvPr id="46089" name="Ow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0" name="Ow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1" name="Ow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2" name="Ow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3" name="Ow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4" name="Ow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5" name="Ow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6" name="Ow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7" name="Ow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8" name="Ow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099" name="Ow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0" name="Ow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1" name="Ow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2" name="Ow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3" name="Ow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4" name="Ow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5" name="Ow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6" name="Ow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7" name="Ow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8" name="Ow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09" name="Ow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0" name="Ow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1" name="Ow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2" name="Ow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3" name="Ow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4" name="Ow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5" name="Ow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6" name="Ow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7" name="Ow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8" name="Ow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  <p:sp>
          <p:nvSpPr>
            <p:cNvPr id="46119" name="Ow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rtl="0"/>
              <a:endParaRPr lang="pl-PL" sz="2600" noProof="0">
                <a:latin typeface="Arial" panose="020B0604020202020204" pitchFamily="34" charset="0"/>
              </a:endParaRPr>
            </a:p>
          </p:txBody>
        </p:sp>
      </p:grpSp>
      <p:sp>
        <p:nvSpPr>
          <p:cNvPr id="46083" name="Tytuł — symbol zastępczy 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10261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lvl="0" rtl="0"/>
            <a:r>
              <a:rPr lang="pl-PL" noProof="0" dirty="0"/>
              <a:t>Kliknij, aby edytować styl wzorca tytułu</a:t>
            </a:r>
          </a:p>
        </p:txBody>
      </p:sp>
      <p:sp>
        <p:nvSpPr>
          <p:cNvPr id="46084" name="Tekst — symbol zastępczy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1"/>
            <a:ext cx="9855200" cy="441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lvl="0" rtl="0"/>
            <a:r>
              <a:rPr lang="pl-PL" noProof="0" dirty="0"/>
              <a:t>Kliknij, aby edytować style wzorców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  <a:p>
            <a:pPr lvl="8" rtl="0"/>
            <a:endParaRPr lang="pl-PL" altLang="en-US" noProof="0" dirty="0"/>
          </a:p>
          <a:p>
            <a:pPr lvl="8" rtl="0"/>
            <a:endParaRPr lang="pl-PL" altLang="en-US" noProof="0" dirty="0"/>
          </a:p>
        </p:txBody>
      </p:sp>
      <p:sp>
        <p:nvSpPr>
          <p:cNvPr id="46085" name="Data — symbol zastępczy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latin typeface="Arial" panose="020B0604020202020204" pitchFamily="34" charset="0"/>
              </a:defRPr>
            </a:lvl1pPr>
          </a:lstStyle>
          <a:p>
            <a:fld id="{64F307B2-DD22-4B50-A9CD-E16428B56805}" type="datetime1">
              <a:rPr lang="pl-PL" altLang="en-US" noProof="0" smtClean="0"/>
              <a:pPr/>
              <a:t>2024-03-05</a:t>
            </a:fld>
            <a:endParaRPr lang="pl-PL" altLang="en-US" noProof="0"/>
          </a:p>
        </p:txBody>
      </p:sp>
      <p:sp>
        <p:nvSpPr>
          <p:cNvPr id="46086" name="Stopka — symbol zastępczy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>
                <a:latin typeface="Arial" panose="020B0604020202020204" pitchFamily="34" charset="0"/>
              </a:defRPr>
            </a:lvl1pPr>
          </a:lstStyle>
          <a:p>
            <a:r>
              <a:rPr lang="pl-PL" noProof="0"/>
              <a:t>Dodaj stopkę</a:t>
            </a:r>
          </a:p>
        </p:txBody>
      </p:sp>
      <p:sp>
        <p:nvSpPr>
          <p:cNvPr id="46087" name="Numer slajdu — symbol zastępczy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latin typeface="Arial" panose="020B0604020202020204" pitchFamily="34" charset="0"/>
              </a:defRPr>
            </a:lvl1pPr>
          </a:lstStyle>
          <a:p>
            <a:fld id="{D7E5119E-5338-4B55-81DC-57EAC9440FD0}" type="slidenum">
              <a:rPr lang="pl-PL" altLang="en-US" noProof="0" smtClean="0"/>
              <a:pPr/>
              <a:t>‹#›</a:t>
            </a:fld>
            <a:endParaRPr lang="pl-PL" altLang="en-US" noProof="0"/>
          </a:p>
        </p:txBody>
      </p:sp>
      <p:grpSp>
        <p:nvGrpSpPr>
          <p:cNvPr id="13" name="Grupa 12">
            <a:extLst>
              <a:ext uri="{FF2B5EF4-FFF2-40B4-BE49-F238E27FC236}">
                <a16:creationId xmlns:a16="http://schemas.microsoft.com/office/drawing/2014/main" xmlns="" id="{E0FAFEC2-5991-11E3-F9CD-09CA569D7EC0}"/>
              </a:ext>
            </a:extLst>
          </p:cNvPr>
          <p:cNvGrpSpPr/>
          <p:nvPr userDrawn="1"/>
        </p:nvGrpSpPr>
        <p:grpSpPr>
          <a:xfrm>
            <a:off x="1592121" y="332656"/>
            <a:ext cx="9007758" cy="424352"/>
            <a:chOff x="1811002" y="356585"/>
            <a:chExt cx="9007758" cy="424352"/>
          </a:xfrm>
        </p:grpSpPr>
        <p:pic>
          <p:nvPicPr>
            <p:cNvPr id="8" name="Obraz 7">
              <a:extLst>
                <a:ext uri="{FF2B5EF4-FFF2-40B4-BE49-F238E27FC236}">
                  <a16:creationId xmlns:a16="http://schemas.microsoft.com/office/drawing/2014/main" xmlns="" id="{AC804408-F270-D64B-4696-CD05122F20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48386" y="356585"/>
              <a:ext cx="1956028" cy="401202"/>
            </a:xfrm>
            <a:prstGeom prst="rect">
              <a:avLst/>
            </a:prstGeom>
          </p:spPr>
        </p:pic>
        <p:pic>
          <p:nvPicPr>
            <p:cNvPr id="9" name="Obraz 8">
              <a:extLst>
                <a:ext uri="{FF2B5EF4-FFF2-40B4-BE49-F238E27FC236}">
                  <a16:creationId xmlns:a16="http://schemas.microsoft.com/office/drawing/2014/main" xmlns="" id="{911971F4-FDAE-6730-C4C5-D19460BB95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501239" y="371408"/>
              <a:ext cx="1317521" cy="401203"/>
            </a:xfrm>
            <a:prstGeom prst="rect">
              <a:avLst/>
            </a:prstGeom>
          </p:spPr>
        </p:pic>
        <p:pic>
          <p:nvPicPr>
            <p:cNvPr id="10" name="Obraz 9">
              <a:extLst>
                <a:ext uri="{FF2B5EF4-FFF2-40B4-BE49-F238E27FC236}">
                  <a16:creationId xmlns:a16="http://schemas.microsoft.com/office/drawing/2014/main" xmlns="" id="{07460EDF-86F5-75FE-85A8-B5898CE6F2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83516" y="371408"/>
              <a:ext cx="2066796" cy="401202"/>
            </a:xfrm>
            <a:prstGeom prst="rect">
              <a:avLst/>
            </a:prstGeom>
          </p:spPr>
        </p:pic>
        <p:pic>
          <p:nvPicPr>
            <p:cNvPr id="11" name="Obraz 10">
              <a:extLst>
                <a:ext uri="{FF2B5EF4-FFF2-40B4-BE49-F238E27FC236}">
                  <a16:creationId xmlns:a16="http://schemas.microsoft.com/office/drawing/2014/main" xmlns="" id="{D0E0233D-940D-E262-CA11-31DAA072F5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06104" y="356585"/>
              <a:ext cx="641018" cy="401202"/>
            </a:xfrm>
            <a:prstGeom prst="rect">
              <a:avLst/>
            </a:prstGeom>
          </p:spPr>
        </p:pic>
        <p:pic>
          <p:nvPicPr>
            <p:cNvPr id="12" name="Obraz 11">
              <a:extLst>
                <a:ext uri="{FF2B5EF4-FFF2-40B4-BE49-F238E27FC236}">
                  <a16:creationId xmlns:a16="http://schemas.microsoft.com/office/drawing/2014/main" xmlns="" id="{AED54261-3928-9385-A9F1-6E05381937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811002" y="371408"/>
              <a:ext cx="923222" cy="40952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45720" indent="0" algn="l" rtl="0" eaLnBrk="1" fontAlgn="base" hangingPunct="1">
        <a:spcBef>
          <a:spcPct val="25000"/>
        </a:spcBef>
        <a:spcAft>
          <a:spcPct val="0"/>
        </a:spcAft>
        <a:buClr>
          <a:schemeClr val="tx2"/>
        </a:buClr>
        <a:buSzPct val="120000"/>
        <a:buFontTx/>
        <a:buNone/>
        <a:defRPr sz="27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92150" indent="-347663" algn="l" rtl="0" eaLnBrk="1" fontAlgn="base" hangingPunct="1">
        <a:spcBef>
          <a:spcPct val="0"/>
        </a:spcBef>
        <a:spcAft>
          <a:spcPct val="25000"/>
        </a:spcAft>
        <a:buClr>
          <a:schemeClr val="accent2">
            <a:lumMod val="75000"/>
          </a:schemeClr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Arial" panose="020B0604020202020204" pitchFamily="34" charset="0"/>
        </a:defRPr>
      </a:lvl2pPr>
      <a:lvl3pPr marL="987425" indent="-293688" algn="l" rtl="0" eaLnBrk="1" fontAlgn="base" hangingPunct="1">
        <a:spcBef>
          <a:spcPct val="0"/>
        </a:spcBef>
        <a:spcAft>
          <a:spcPct val="25000"/>
        </a:spcAft>
        <a:buClr>
          <a:schemeClr val="accent1">
            <a:lumMod val="50000"/>
          </a:schemeClr>
        </a:buClr>
        <a:buSzPct val="50000"/>
        <a:buFont typeface="Wingdings" pitchFamily="2" charset="2"/>
        <a:buChar char="l"/>
        <a:defRPr sz="2200">
          <a:solidFill>
            <a:schemeClr val="tx1"/>
          </a:solidFill>
          <a:latin typeface="Arial" panose="020B0604020202020204" pitchFamily="34" charset="0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>
            <a:lumMod val="75000"/>
          </a:schemeClr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accent3">
            <a:lumMod val="50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</a:defRPr>
      </a:lvl5pPr>
      <a:lvl6pPr marL="1920240" indent="-315913" algn="l" rtl="0" eaLnBrk="1" fontAlgn="base" hangingPunct="1">
        <a:spcBef>
          <a:spcPct val="20000"/>
        </a:spcBef>
        <a:spcAft>
          <a:spcPct val="0"/>
        </a:spcAft>
        <a:buClr>
          <a:schemeClr val="accent6">
            <a:lumMod val="50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240280" indent="-315913" algn="l" rtl="0" eaLnBrk="1" fontAlgn="base" hangingPunct="1">
        <a:spcBef>
          <a:spcPct val="20000"/>
        </a:spcBef>
        <a:spcAft>
          <a:spcPct val="0"/>
        </a:spcAft>
        <a:buClr>
          <a:schemeClr val="accent2">
            <a:lumMod val="50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651760" indent="-315913" algn="l" rtl="0" eaLnBrk="1" fontAlgn="base" hangingPunct="1">
        <a:spcBef>
          <a:spcPct val="20000"/>
        </a:spcBef>
        <a:spcAft>
          <a:spcPct val="0"/>
        </a:spcAft>
        <a:buClr>
          <a:schemeClr val="bg2">
            <a:lumMod val="75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108960" indent="-315913" algn="l" rtl="0" eaLnBrk="1" fontAlgn="base" hangingPunct="1">
        <a:spcBef>
          <a:spcPct val="20000"/>
        </a:spcBef>
        <a:spcAft>
          <a:spcPct val="0"/>
        </a:spcAft>
        <a:buClr>
          <a:schemeClr val="accent2">
            <a:lumMod val="50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jobmapa.uppk.pl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xmlns="" id="{70486D98-0B9B-4C4E-A25F-64BA4C5DB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1424" y="3140968"/>
            <a:ext cx="8352928" cy="1296144"/>
          </a:xfrm>
        </p:spPr>
        <p:txBody>
          <a:bodyPr rtlCol="0"/>
          <a:lstStyle/>
          <a:p>
            <a:pPr algn="ctr"/>
            <a:r>
              <a:rPr lang="pl-PL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pl-PL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</a:br>
            <a:r>
              <a:rPr lang="pl-PL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pl-PL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</a:br>
            <a:r>
              <a:rPr lang="pl-PL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pl-PL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</a:br>
            <a:r>
              <a:rPr lang="pl-PL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projekt pilotażowy </a:t>
            </a:r>
            <a:br>
              <a:rPr lang="pl-PL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</a:br>
            <a:r>
              <a:rPr lang="pl-PL" sz="32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„Punkt Aktywizacji i </a:t>
            </a:r>
            <a:r>
              <a:rPr lang="pl-PL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Treningu dla osób młodych – EKSPRES </a:t>
            </a:r>
            <a:r>
              <a:rPr lang="pl-PL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PRACA ” </a:t>
            </a:r>
            <a:endParaRPr lang="pl-PL" sz="3200" dirty="0">
              <a:solidFill>
                <a:srgbClr val="C00000"/>
              </a:solidFill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xmlns="" id="{D1748C16-912A-3017-F219-BC3C3CA31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340768"/>
            <a:ext cx="6618771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ytuł 3">
            <a:extLst>
              <a:ext uri="{FF2B5EF4-FFF2-40B4-BE49-F238E27FC236}">
                <a16:creationId xmlns:a16="http://schemas.microsoft.com/office/drawing/2014/main" xmlns="" id="{70486D98-0B9B-4C4E-A25F-64BA4C5DBB94}"/>
              </a:ext>
            </a:extLst>
          </p:cNvPr>
          <p:cNvSpPr txBox="1">
            <a:spLocks/>
          </p:cNvSpPr>
          <p:nvPr/>
        </p:nvSpPr>
        <p:spPr bwMode="auto">
          <a:xfrm>
            <a:off x="1847528" y="4581128"/>
            <a:ext cx="770485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kumimoji="0" lang="pl-PL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</a:br>
            <a:r>
              <a:rPr kumimoji="0" lang="pl-PL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kumimoji="0" lang="pl-PL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</a:br>
            <a:r>
              <a:rPr kumimoji="0" lang="pl-PL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kumimoji="0" lang="pl-PL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</a:br>
            <a:r>
              <a:rPr kumimoji="0" lang="pl-PL" sz="24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Tahoma" panose="020B0604030504040204" pitchFamily="34" charset="0"/>
              </a:rPr>
              <a:t>Paulina Belska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Tahoma" panose="020B0604030504040204" pitchFamily="34" charset="0"/>
              </a:rPr>
              <a:t>Małopolskie Forum Przedsiębiorców</a:t>
            </a:r>
            <a:endParaRPr lang="pl-PL" sz="2400" kern="0" dirty="0" smtClean="0">
              <a:solidFill>
                <a:schemeClr val="tx2"/>
              </a:solidFill>
              <a:latin typeface="+mn-lt"/>
              <a:ea typeface="Calibri" panose="020F0502020204030204" pitchFamily="34" charset="0"/>
              <a:cs typeface="Tahoma" panose="020B0604030504040204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Tahoma" panose="020B0604030504040204" pitchFamily="34" charset="0"/>
              </a:rPr>
              <a:t>Modlniczka</a:t>
            </a:r>
            <a:r>
              <a:rPr lang="pl-PL" sz="2400" kern="0" dirty="0" smtClean="0">
                <a:solidFill>
                  <a:schemeClr val="tx2"/>
                </a:solidFill>
                <a:latin typeface="+mn-lt"/>
                <a:ea typeface="+mj-ea"/>
                <a:cs typeface="Tahoma" panose="020B0604030504040204" pitchFamily="34" charset="0"/>
              </a:rPr>
              <a:t>, 5 marca 2024 roku</a:t>
            </a:r>
            <a:endParaRPr kumimoji="0" lang="pl-PL" sz="24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948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1620" y="1916832"/>
            <a:ext cx="3124386" cy="4161048"/>
          </a:xfrm>
          <a:prstGeom prst="rect">
            <a:avLst/>
          </a:prstGeom>
        </p:spPr>
      </p:pic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111" y="895016"/>
            <a:ext cx="3020712" cy="4022977"/>
          </a:xfrm>
        </p:spPr>
      </p:pic>
      <p:pic>
        <p:nvPicPr>
          <p:cNvPr id="6" name="Symbol zastępczy zawartości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48328" y="895016"/>
            <a:ext cx="2912576" cy="3878961"/>
          </a:xfr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1484784"/>
            <a:ext cx="3124386" cy="4161048"/>
          </a:xfrm>
          <a:prstGeom prst="rect">
            <a:avLst/>
          </a:prstGeom>
        </p:spPr>
      </p:pic>
      <p:sp>
        <p:nvSpPr>
          <p:cNvPr id="9" name="Prostokąt zaokrąglony 8"/>
          <p:cNvSpPr/>
          <p:nvPr/>
        </p:nvSpPr>
        <p:spPr bwMode="auto">
          <a:xfrm>
            <a:off x="3193606" y="944724"/>
            <a:ext cx="5904656" cy="10801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4487"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None/>
              <a:tabLst/>
            </a:pPr>
            <a:r>
              <a:rPr kumimoji="0" lang="pl-P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Miejsce do </a:t>
            </a:r>
            <a:br>
              <a:rPr kumimoji="0" lang="pl-P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pl-P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prowadzenia warsztatów</a:t>
            </a:r>
          </a:p>
        </p:txBody>
      </p:sp>
    </p:spTree>
    <p:extLst>
      <p:ext uri="{BB962C8B-B14F-4D97-AF65-F5344CB8AC3E}">
        <p14:creationId xmlns:p14="http://schemas.microsoft.com/office/powerpoint/2010/main" xmlns="" val="108576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88" y="1124744"/>
            <a:ext cx="2904212" cy="4083846"/>
          </a:xfrm>
        </p:spPr>
      </p:pic>
      <p:pic>
        <p:nvPicPr>
          <p:cNvPr id="6" name="Symbol zastępczy zawartości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56955" y="2132856"/>
            <a:ext cx="2905426" cy="3869439"/>
          </a:xfr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7262" y="1884966"/>
            <a:ext cx="3090345" cy="411571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32304" y="908720"/>
            <a:ext cx="3148906" cy="4193704"/>
          </a:xfrm>
          <a:prstGeom prst="rect">
            <a:avLst/>
          </a:prstGeom>
        </p:spPr>
      </p:pic>
      <p:sp>
        <p:nvSpPr>
          <p:cNvPr id="9" name="Prostokąt zaokrąglony 8"/>
          <p:cNvSpPr/>
          <p:nvPr/>
        </p:nvSpPr>
        <p:spPr bwMode="auto">
          <a:xfrm>
            <a:off x="3135752" y="1360839"/>
            <a:ext cx="5544616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4487"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None/>
              <a:tabLst/>
            </a:pPr>
            <a:r>
              <a:rPr kumimoji="0" lang="pl-P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Stanowisko naboru pracowników</a:t>
            </a:r>
          </a:p>
        </p:txBody>
      </p:sp>
    </p:spTree>
    <p:extLst>
      <p:ext uri="{BB962C8B-B14F-4D97-AF65-F5344CB8AC3E}">
        <p14:creationId xmlns:p14="http://schemas.microsoft.com/office/powerpoint/2010/main" xmlns="" val="362818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4799856" y="908720"/>
            <a:ext cx="5766544" cy="615280"/>
          </a:xfrm>
        </p:spPr>
        <p:txBody>
          <a:bodyPr/>
          <a:lstStyle/>
          <a:p>
            <a:r>
              <a:rPr lang="pl-PL" dirty="0" smtClean="0"/>
              <a:t>Nowatorskie metody</a:t>
            </a:r>
            <a:endParaRPr lang="pl-PL" dirty="0"/>
          </a:p>
        </p:txBody>
      </p:sp>
      <p:sp>
        <p:nvSpPr>
          <p:cNvPr id="9" name="Prostokąt z rogami zaokrąglonymi po przekątnej 8"/>
          <p:cNvSpPr/>
          <p:nvPr/>
        </p:nvSpPr>
        <p:spPr>
          <a:xfrm>
            <a:off x="479376" y="1772816"/>
            <a:ext cx="4999382" cy="1018507"/>
          </a:xfrm>
          <a:prstGeom prst="round2Diag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2400" b="1" i="1" dirty="0"/>
              <a:t>Stypendium adaptacyjne </a:t>
            </a:r>
            <a:r>
              <a:rPr lang="pl-PL" sz="2400" b="1" i="1" dirty="0" smtClean="0"/>
              <a:t>– </a:t>
            </a:r>
          </a:p>
          <a:p>
            <a:pPr algn="ctr">
              <a:buNone/>
            </a:pPr>
            <a:r>
              <a:rPr lang="pl-PL" sz="2400" b="1" i="1" dirty="0" smtClean="0"/>
              <a:t>START W ZATRUDNIENIE</a:t>
            </a:r>
            <a:endParaRPr lang="pl-PL" sz="2400" dirty="0"/>
          </a:p>
        </p:txBody>
      </p:sp>
      <p:sp>
        <p:nvSpPr>
          <p:cNvPr id="11" name="Prostokąt z rogami zaokrąglonymi po przekątnej 10"/>
          <p:cNvSpPr/>
          <p:nvPr/>
        </p:nvSpPr>
        <p:spPr>
          <a:xfrm>
            <a:off x="5833426" y="2385934"/>
            <a:ext cx="4999382" cy="1018507"/>
          </a:xfrm>
          <a:prstGeom prst="round2Diag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3200" b="1" i="1" dirty="0"/>
              <a:t>Talon aktywizacyjny</a:t>
            </a:r>
            <a:endParaRPr lang="pl-PL" sz="3200" dirty="0"/>
          </a:p>
        </p:txBody>
      </p:sp>
      <p:sp>
        <p:nvSpPr>
          <p:cNvPr id="12" name="Prostokąt z rogami zaokrąglonymi po przekątnej 11"/>
          <p:cNvSpPr/>
          <p:nvPr/>
        </p:nvSpPr>
        <p:spPr>
          <a:xfrm>
            <a:off x="623392" y="3645024"/>
            <a:ext cx="4999382" cy="1018507"/>
          </a:xfrm>
          <a:prstGeom prst="round2Diag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3200" b="1" i="1" dirty="0"/>
              <a:t>Talon </a:t>
            </a:r>
            <a:r>
              <a:rPr lang="pl-PL" sz="3200" b="1" i="1" dirty="0" smtClean="0"/>
              <a:t>na metamorfozę</a:t>
            </a:r>
            <a:endParaRPr lang="pl-PL" sz="3200" dirty="0"/>
          </a:p>
        </p:txBody>
      </p:sp>
      <p:sp>
        <p:nvSpPr>
          <p:cNvPr id="13" name="Prostokąt z rogami zaokrąglonymi po przekątnej 12"/>
          <p:cNvSpPr/>
          <p:nvPr/>
        </p:nvSpPr>
        <p:spPr>
          <a:xfrm>
            <a:off x="5807968" y="4266375"/>
            <a:ext cx="4999382" cy="1018507"/>
          </a:xfrm>
          <a:prstGeom prst="round2Diag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3200" b="1" i="1" dirty="0"/>
              <a:t>Talon </a:t>
            </a:r>
            <a:r>
              <a:rPr lang="pl-PL" sz="3200" b="1" i="1" dirty="0" smtClean="0"/>
              <a:t>motywacyjny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xmlns="" val="13877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 rogami zaokrąglonymi po przekątnej 8"/>
          <p:cNvSpPr/>
          <p:nvPr/>
        </p:nvSpPr>
        <p:spPr>
          <a:xfrm>
            <a:off x="479376" y="980728"/>
            <a:ext cx="10729192" cy="1018507"/>
          </a:xfrm>
          <a:prstGeom prst="round2Diag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3200" b="1" i="1" dirty="0"/>
              <a:t>Stypendium adaptacyjne </a:t>
            </a:r>
            <a:r>
              <a:rPr lang="pl-PL" sz="3200" b="1" i="1" dirty="0" smtClean="0"/>
              <a:t>– START </a:t>
            </a:r>
            <a:r>
              <a:rPr lang="pl-PL" sz="3200" b="1" i="1" dirty="0" smtClean="0"/>
              <a:t>W ZATRUDNIENIE</a:t>
            </a:r>
            <a:endParaRPr lang="pl-PL" sz="3200" dirty="0"/>
          </a:p>
        </p:txBody>
      </p:sp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>
          <a:xfrm>
            <a:off x="1127448" y="2276872"/>
            <a:ext cx="9577064" cy="351477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pl-PL" dirty="0" smtClean="0"/>
              <a:t>  Sfinansowanie </a:t>
            </a:r>
            <a:r>
              <a:rPr lang="pl-PL" b="1" dirty="0" smtClean="0"/>
              <a:t>pierwszego miesiąca pracy </a:t>
            </a:r>
            <a:r>
              <a:rPr lang="pl-PL" dirty="0" smtClean="0"/>
              <a:t>osoby poniżej 30 r. ż. u nowego pracodawcy tzw. okres próbny;</a:t>
            </a:r>
          </a:p>
          <a:p>
            <a:pPr>
              <a:buFont typeface="Wingdings" pitchFamily="2" charset="2"/>
              <a:buChar char="ü"/>
            </a:pPr>
            <a:r>
              <a:rPr lang="pl-PL" dirty="0" smtClean="0"/>
              <a:t>  </a:t>
            </a:r>
            <a:r>
              <a:rPr lang="pl-PL" dirty="0" smtClean="0"/>
              <a:t>Umowy – Pracodawca + Urząd i Bezrobotny + Urząd</a:t>
            </a:r>
            <a:r>
              <a:rPr lang="pl-PL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pl-PL" dirty="0" smtClean="0"/>
              <a:t> </a:t>
            </a:r>
            <a:r>
              <a:rPr lang="pl-PL" dirty="0" smtClean="0"/>
              <a:t> Kwota minimalnej pensji;</a:t>
            </a:r>
          </a:p>
          <a:p>
            <a:pPr>
              <a:buFont typeface="Wingdings" pitchFamily="2" charset="2"/>
              <a:buChar char="ü"/>
            </a:pPr>
            <a:r>
              <a:rPr lang="pl-PL" dirty="0" smtClean="0"/>
              <a:t> </a:t>
            </a:r>
            <a:r>
              <a:rPr lang="pl-PL" dirty="0" smtClean="0"/>
              <a:t> Wypłata </a:t>
            </a:r>
            <a:r>
              <a:rPr lang="pl-PL" b="1" dirty="0" smtClean="0"/>
              <a:t>STYPENDIUM</a:t>
            </a:r>
            <a:r>
              <a:rPr lang="pl-PL" dirty="0" smtClean="0"/>
              <a:t> przez UPPK;</a:t>
            </a:r>
          </a:p>
          <a:p>
            <a:pPr>
              <a:buFont typeface="Wingdings" pitchFamily="2" charset="2"/>
              <a:buChar char="ü"/>
            </a:pPr>
            <a:r>
              <a:rPr lang="pl-PL" dirty="0" smtClean="0"/>
              <a:t> </a:t>
            </a:r>
            <a:r>
              <a:rPr lang="pl-PL" dirty="0" smtClean="0"/>
              <a:t> Pierwszy krok </a:t>
            </a:r>
            <a:r>
              <a:rPr lang="pl-PL" dirty="0" smtClean="0">
                <a:sym typeface="Wingdings" pitchFamily="2" charset="2"/>
              </a:rPr>
              <a:t> </a:t>
            </a:r>
            <a:r>
              <a:rPr lang="pl-PL" b="1" dirty="0" smtClean="0">
                <a:sym typeface="Wingdings" pitchFamily="2" charset="2"/>
              </a:rPr>
              <a:t>wniosek</a:t>
            </a:r>
            <a:endParaRPr lang="pl-PL" b="1" dirty="0" smtClean="0"/>
          </a:p>
          <a:p>
            <a:pPr>
              <a:buFont typeface="Wingdings" pitchFamily="2" charset="2"/>
              <a:buChar char="ü"/>
            </a:pPr>
            <a:endParaRPr lang="pl-PL" dirty="0"/>
          </a:p>
        </p:txBody>
      </p:sp>
      <p:pic>
        <p:nvPicPr>
          <p:cNvPr id="14" name="Obraz 13" descr="ka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8288" y="4077072"/>
            <a:ext cx="1999109" cy="199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77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7829" y="980728"/>
            <a:ext cx="4795004" cy="3600400"/>
          </a:xfrm>
        </p:spPr>
      </p:pic>
      <p:pic>
        <p:nvPicPr>
          <p:cNvPr id="6" name="Symbol zastępczy zawartości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28800"/>
            <a:ext cx="3312563" cy="4411663"/>
          </a:xfr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2563" y="811720"/>
            <a:ext cx="4109070" cy="522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725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06012" y="213116"/>
            <a:ext cx="35939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77462" y="2318141"/>
            <a:ext cx="35939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3071664" y="1412776"/>
            <a:ext cx="6482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buNone/>
            </a:pPr>
            <a:r>
              <a:rPr lang="pl-PL" sz="3600" b="1" i="1" dirty="0" smtClean="0">
                <a:solidFill>
                  <a:srgbClr val="0000CC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Zapraszamy </a:t>
            </a:r>
            <a:r>
              <a:rPr lang="pl-PL" sz="3600" b="1" i="1" dirty="0">
                <a:solidFill>
                  <a:srgbClr val="0000CC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do </a:t>
            </a:r>
            <a:r>
              <a:rPr lang="pl-PL" sz="3600" b="1" i="1" dirty="0" smtClean="0">
                <a:solidFill>
                  <a:srgbClr val="0000CC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współpracy wszystkich pracodawców</a:t>
            </a:r>
            <a:endParaRPr lang="pl-PL" sz="3600" b="1" i="1" dirty="0">
              <a:solidFill>
                <a:srgbClr val="FF0000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07368" y="2924944"/>
            <a:ext cx="8856983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Punkt Aktywizacji i Treningu EKSPRES PRACA</a:t>
            </a:r>
            <a:endParaRPr lang="pl-PL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pl-PL" i="1" dirty="0" smtClean="0">
                <a:latin typeface="Arial" panose="020B0604020202020204" pitchFamily="34" charset="0"/>
                <a:cs typeface="Arial" panose="020B0604020202020204" pitchFamily="34" charset="0"/>
              </a:rPr>
              <a:t>Kraków</a:t>
            </a:r>
            <a:r>
              <a:rPr lang="pl-PL" i="1" dirty="0">
                <a:latin typeface="Arial" panose="020B0604020202020204" pitchFamily="34" charset="0"/>
                <a:cs typeface="Arial" panose="020B0604020202020204" pitchFamily="34" charset="0"/>
              </a:rPr>
              <a:t>, ul Bosacka 18</a:t>
            </a:r>
            <a:br>
              <a:rPr lang="pl-PL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i="1" dirty="0">
                <a:latin typeface="Arial" panose="020B0604020202020204" pitchFamily="34" charset="0"/>
                <a:cs typeface="Arial" panose="020B0604020202020204" pitchFamily="34" charset="0"/>
              </a:rPr>
              <a:t>budynek Małopolskich Dworców Autobusowych S.A.</a:t>
            </a:r>
            <a:br>
              <a:rPr lang="pl-PL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i="1" dirty="0">
                <a:latin typeface="Arial" panose="020B0604020202020204" pitchFamily="34" charset="0"/>
                <a:cs typeface="Arial" panose="020B0604020202020204" pitchFamily="34" charset="0"/>
              </a:rPr>
              <a:t>lokal -1K-011, Poziom - 1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407368" y="4755621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pl-PL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Kontakt:</a:t>
            </a:r>
            <a:br>
              <a:rPr lang="pl-PL" b="1" i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pl-PL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Tel: 453 012 730</a:t>
            </a:r>
            <a:br>
              <a:rPr lang="pl-PL" b="1" i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pl-PL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eksprespraca@uppk.pl</a:t>
            </a:r>
            <a:endParaRPr lang="pl-PL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1" name="Obraz 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2144" y="4220408"/>
            <a:ext cx="2013356" cy="1927963"/>
          </a:xfrm>
          <a:prstGeom prst="rect">
            <a:avLst/>
          </a:prstGeom>
        </p:spPr>
      </p:pic>
      <p:grpSp>
        <p:nvGrpSpPr>
          <p:cNvPr id="30" name="Grupa 29"/>
          <p:cNvGrpSpPr/>
          <p:nvPr/>
        </p:nvGrpSpPr>
        <p:grpSpPr>
          <a:xfrm>
            <a:off x="1948645" y="269043"/>
            <a:ext cx="8209280" cy="647700"/>
            <a:chOff x="0" y="0"/>
            <a:chExt cx="8209280" cy="647700"/>
          </a:xfrm>
        </p:grpSpPr>
        <p:pic>
          <p:nvPicPr>
            <p:cNvPr id="31" name="Obraz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0" y="19050"/>
              <a:ext cx="1377950" cy="61150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32" name="Obraz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609725" y="0"/>
              <a:ext cx="1033780" cy="647700"/>
            </a:xfrm>
            <a:prstGeom prst="rect">
              <a:avLst/>
            </a:prstGeom>
          </p:spPr>
        </p:pic>
        <p:pic>
          <p:nvPicPr>
            <p:cNvPr id="33" name="Obraz 3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3038475" y="142875"/>
              <a:ext cx="1851025" cy="358775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34" name="Obraz 3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5095875" y="142875"/>
              <a:ext cx="1751965" cy="359410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35" name="Obraz 3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7029450" y="142875"/>
              <a:ext cx="1179830" cy="35941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xmlns="" val="359249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647601" y="1339547"/>
            <a:ext cx="389249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buNone/>
            </a:pPr>
            <a:r>
              <a:rPr lang="pl-PL" sz="24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Projekt pilotażowy</a:t>
            </a:r>
          </a:p>
          <a:p>
            <a:pPr algn="ctr">
              <a:spcBef>
                <a:spcPts val="1200"/>
              </a:spcBef>
            </a:pPr>
            <a:endParaRPr lang="pl-PL" sz="100" b="1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852130" y="2253229"/>
            <a:ext cx="7692705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endParaRPr lang="pl-PL" sz="700" b="1" dirty="0" smtClean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  <a:buNone/>
            </a:pPr>
            <a:r>
              <a:rPr lang="pl-PL" sz="24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Wartość </a:t>
            </a:r>
            <a:r>
              <a:rPr lang="pl-PL" sz="2800" b="1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985 000,00 zł</a:t>
            </a:r>
          </a:p>
          <a:p>
            <a:pPr algn="ctr">
              <a:spcBef>
                <a:spcPts val="1200"/>
              </a:spcBef>
              <a:buNone/>
            </a:pPr>
            <a:endParaRPr lang="pl-PL" sz="1050" b="1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  <a:buNone/>
            </a:pPr>
            <a:r>
              <a:rPr lang="pl-PL" sz="24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 wrzesień 2023 – 31 grudzień 2024</a:t>
            </a:r>
            <a:endParaRPr lang="pl-PL" sz="2400" b="1" dirty="0">
              <a:solidFill>
                <a:srgbClr val="00206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852129" y="4260564"/>
            <a:ext cx="76927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buNone/>
            </a:pPr>
            <a:r>
              <a:rPr lang="pl-PL" sz="2000" b="1" dirty="0" smtClean="0">
                <a:solidFill>
                  <a:srgbClr val="00B05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Partnerzy: </a:t>
            </a:r>
          </a:p>
          <a:p>
            <a:pPr algn="ctr">
              <a:spcBef>
                <a:spcPts val="1200"/>
              </a:spcBef>
              <a:buNone/>
            </a:pPr>
            <a:r>
              <a:rPr lang="pl-PL" sz="2800" b="1" dirty="0" smtClean="0">
                <a:solidFill>
                  <a:srgbClr val="00B05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Wojewódzki </a:t>
            </a:r>
            <a:r>
              <a:rPr lang="pl-PL" sz="2800" b="1" dirty="0">
                <a:solidFill>
                  <a:srgbClr val="00B05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Urząd Pracy w Krakowie</a:t>
            </a:r>
          </a:p>
          <a:p>
            <a:pPr algn="ctr">
              <a:spcBef>
                <a:spcPts val="1200"/>
              </a:spcBef>
              <a:buNone/>
            </a:pPr>
            <a:r>
              <a:rPr lang="pl-PL" sz="2800" b="1" dirty="0" smtClean="0">
                <a:solidFill>
                  <a:srgbClr val="00B05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Grodzi Urząd Pracy w Krakowie</a:t>
            </a:r>
            <a:endParaRPr lang="pl-PL" sz="2800" b="1" dirty="0">
              <a:solidFill>
                <a:srgbClr val="00B050"/>
              </a:solidFill>
            </a:endParaRPr>
          </a:p>
        </p:txBody>
      </p:sp>
      <p:pic>
        <p:nvPicPr>
          <p:cNvPr id="7" name="Obraz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5920" y="1268761"/>
            <a:ext cx="3967163" cy="600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592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4439816" y="1980235"/>
            <a:ext cx="57407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i="1" dirty="0">
                <a:latin typeface="Cambria" panose="02040503050406030204" pitchFamily="18" charset="0"/>
                <a:ea typeface="Cambria" panose="02040503050406030204" pitchFamily="18" charset="0"/>
              </a:rPr>
              <a:t>upowszechnianie informacji o działaniach PUP, dostęp do ofert pracy tzw. „sklep z pracą”, Bank </a:t>
            </a:r>
            <a:r>
              <a:rPr lang="pl-PL" sz="1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CV, </a:t>
            </a:r>
            <a:r>
              <a:rPr lang="pl-PL" sz="16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Powiatowo-Miejska wymiana ofert </a:t>
            </a:r>
            <a:r>
              <a:rPr lang="pl-PL" sz="1600" b="1" i="1" dirty="0">
                <a:latin typeface="Cambria" panose="02040503050406030204" pitchFamily="18" charset="0"/>
                <a:ea typeface="Cambria" panose="02040503050406030204" pitchFamily="18" charset="0"/>
              </a:rPr>
              <a:t>(UPPK-GUP-PUNKT)</a:t>
            </a:r>
          </a:p>
          <a:p>
            <a:pPr algn="just"/>
            <a:endParaRPr lang="pl-PL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83630" y="3383635"/>
            <a:ext cx="56969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600" i="1" dirty="0">
                <a:latin typeface="Cambria" panose="02040503050406030204" pitchFamily="18" charset="0"/>
                <a:ea typeface="Cambria" panose="02040503050406030204" pitchFamily="18" charset="0"/>
              </a:rPr>
              <a:t>indywidualne, grupowe, coaching i </a:t>
            </a:r>
            <a:r>
              <a:rPr lang="pl-PL" sz="1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mentoring</a:t>
            </a:r>
            <a:r>
              <a:rPr lang="pl-PL" sz="1600" i="1" dirty="0"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pl-PL" sz="1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pl-PL" sz="1600" i="1" dirty="0">
                <a:latin typeface="Cambria" panose="02040503050406030204" pitchFamily="18" charset="0"/>
                <a:ea typeface="Cambria" panose="02040503050406030204" pitchFamily="18" charset="0"/>
              </a:rPr>
              <a:t>programy </a:t>
            </a:r>
            <a:r>
              <a:rPr lang="pl-PL" sz="1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Warsztatów m.in.: </a:t>
            </a:r>
            <a:r>
              <a:rPr lang="pl-PL" sz="1600" i="1" dirty="0">
                <a:latin typeface="Cambria" panose="02040503050406030204" pitchFamily="18" charset="0"/>
                <a:ea typeface="Cambria" panose="02040503050406030204" pitchFamily="18" charset="0"/>
              </a:rPr>
              <a:t>„</a:t>
            </a:r>
            <a:r>
              <a:rPr lang="pl-PL" sz="1600" b="1" i="1" dirty="0">
                <a:latin typeface="Cambria" panose="02040503050406030204" pitchFamily="18" charset="0"/>
                <a:ea typeface="Cambria" panose="02040503050406030204" pitchFamily="18" charset="0"/>
              </a:rPr>
              <a:t>Adaptacji informatycznej</a:t>
            </a:r>
            <a:r>
              <a:rPr lang="pl-PL" sz="1600" i="1" dirty="0">
                <a:latin typeface="Cambria" panose="02040503050406030204" pitchFamily="18" charset="0"/>
                <a:ea typeface="Cambria" panose="02040503050406030204" pitchFamily="18" charset="0"/>
              </a:rPr>
              <a:t>”, „</a:t>
            </a:r>
            <a:r>
              <a:rPr lang="pl-PL" sz="1600" b="1" i="1" dirty="0">
                <a:latin typeface="Cambria" panose="02040503050406030204" pitchFamily="18" charset="0"/>
                <a:ea typeface="Cambria" panose="02040503050406030204" pitchFamily="18" charset="0"/>
              </a:rPr>
              <a:t>Coaching rozwoju zawodowego</a:t>
            </a:r>
            <a:r>
              <a:rPr lang="pl-PL" sz="1600" i="1" dirty="0">
                <a:latin typeface="Cambria" panose="02040503050406030204" pitchFamily="18" charset="0"/>
                <a:ea typeface="Cambria" panose="02040503050406030204" pitchFamily="18" charset="0"/>
              </a:rPr>
              <a:t>”, </a:t>
            </a:r>
            <a:r>
              <a:rPr lang="pl-PL" sz="1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itp</a:t>
            </a:r>
            <a:r>
              <a:rPr lang="pl-PL" sz="1600" i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pl-PL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39816" y="4494648"/>
            <a:ext cx="600923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i="1" dirty="0">
                <a:latin typeface="Cambria" panose="02040503050406030204" pitchFamily="18" charset="0"/>
                <a:ea typeface="Cambria" panose="02040503050406030204" pitchFamily="18" charset="0"/>
              </a:rPr>
              <a:t>zintegrowana oferta pomocy różnych instytucji i ekspertów </a:t>
            </a:r>
            <a:r>
              <a:rPr lang="pl-PL" sz="1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</a:p>
          <a:p>
            <a:r>
              <a:rPr lang="pl-PL" sz="14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Dyżur psychologa, Dyżur </a:t>
            </a:r>
            <a:r>
              <a:rPr lang="pl-PL" sz="1400" b="1" i="1" dirty="0">
                <a:latin typeface="Cambria" panose="02040503050406030204" pitchFamily="18" charset="0"/>
                <a:ea typeface="Cambria" panose="02040503050406030204" pitchFamily="18" charset="0"/>
              </a:rPr>
              <a:t>eksperta ds. pomocy </a:t>
            </a:r>
            <a:r>
              <a:rPr lang="pl-PL" sz="14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społecznej, Dyżur </a:t>
            </a:r>
            <a:r>
              <a:rPr lang="pl-PL" sz="1400" b="1" i="1" dirty="0">
                <a:latin typeface="Cambria" panose="02040503050406030204" pitchFamily="18" charset="0"/>
                <a:ea typeface="Cambria" panose="02040503050406030204" pitchFamily="18" charset="0"/>
              </a:rPr>
              <a:t>eksperta ds. </a:t>
            </a:r>
            <a:r>
              <a:rPr lang="pl-PL" sz="14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edukacji, Dyżur </a:t>
            </a:r>
            <a:r>
              <a:rPr lang="pl-PL" sz="1400" b="1" i="1" dirty="0">
                <a:latin typeface="Cambria" panose="02040503050406030204" pitchFamily="18" charset="0"/>
                <a:ea typeface="Cambria" panose="02040503050406030204" pitchFamily="18" charset="0"/>
              </a:rPr>
              <a:t>eksperta ds. prawa i ekonomii</a:t>
            </a:r>
            <a:endParaRPr lang="pl-PL" sz="1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pl-PL" sz="1400" b="1" i="1" dirty="0">
                <a:latin typeface="Cambria" panose="02040503050406030204" pitchFamily="18" charset="0"/>
                <a:ea typeface="Cambria" panose="02040503050406030204" pitchFamily="18" charset="0"/>
              </a:rPr>
              <a:t>Terenowe spotkania </a:t>
            </a:r>
            <a:r>
              <a:rPr lang="pl-PL" sz="14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w instytucjach - stoisko </a:t>
            </a:r>
            <a:r>
              <a:rPr lang="pl-PL" sz="1400" b="1" i="1" dirty="0">
                <a:latin typeface="Cambria" panose="02040503050406030204" pitchFamily="18" charset="0"/>
                <a:ea typeface="Cambria" panose="02040503050406030204" pitchFamily="18" charset="0"/>
              </a:rPr>
              <a:t>Punktu</a:t>
            </a:r>
            <a:endParaRPr lang="pl-PL" sz="1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pl-PL" sz="1400" b="1" i="1" dirty="0">
                <a:latin typeface="Cambria" panose="02040503050406030204" pitchFamily="18" charset="0"/>
                <a:ea typeface="Cambria" panose="02040503050406030204" pitchFamily="18" charset="0"/>
              </a:rPr>
              <a:t>Dyżury ekspertów w UPPK, GUP i WUP</a:t>
            </a:r>
            <a:endParaRPr lang="pl-PL" sz="1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Prostokąt z rogami zaokrąglonymi po przekątnej 6"/>
          <p:cNvSpPr/>
          <p:nvPr/>
        </p:nvSpPr>
        <p:spPr>
          <a:xfrm>
            <a:off x="453462" y="1844824"/>
            <a:ext cx="3266274" cy="1018507"/>
          </a:xfrm>
          <a:prstGeom prst="round2Diag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2400" b="1" dirty="0">
                <a:solidFill>
                  <a:schemeClr val="tx1"/>
                </a:solidFill>
              </a:rPr>
              <a:t>Aktywne pośrednictwo pracy</a:t>
            </a:r>
            <a:r>
              <a:rPr lang="pl-PL" sz="2400" dirty="0">
                <a:solidFill>
                  <a:schemeClr val="tx1"/>
                </a:solidFill>
              </a:rPr>
              <a:t> </a:t>
            </a:r>
            <a:endParaRPr lang="pl-PL" sz="24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Prostokąt z rogami zaokrąglonymi po przekątnej 7"/>
          <p:cNvSpPr/>
          <p:nvPr/>
        </p:nvSpPr>
        <p:spPr>
          <a:xfrm>
            <a:off x="453462" y="3383635"/>
            <a:ext cx="3266274" cy="1018507"/>
          </a:xfrm>
          <a:prstGeom prst="round2Diag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2400" b="1" i="1" dirty="0" smtClean="0">
                <a:solidFill>
                  <a:schemeClr val="tx1"/>
                </a:solidFill>
              </a:rPr>
              <a:t>Poradnictwo zawodowe</a:t>
            </a:r>
            <a:endParaRPr lang="pl-PL" sz="24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Prostokąt z rogami zaokrąglonymi po przekątnej 8"/>
          <p:cNvSpPr/>
          <p:nvPr/>
        </p:nvSpPr>
        <p:spPr>
          <a:xfrm>
            <a:off x="452330" y="4725144"/>
            <a:ext cx="3266274" cy="1013872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2400" b="1" i="1" dirty="0" smtClean="0">
                <a:solidFill>
                  <a:schemeClr val="tx1"/>
                </a:solidFill>
              </a:rPr>
              <a:t>Klub informacyjny</a:t>
            </a:r>
            <a:endParaRPr lang="pl-PL" sz="24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079775" y="1182748"/>
            <a:ext cx="61008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buNone/>
            </a:pPr>
            <a:r>
              <a:rPr lang="pl-PL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EKSPRES PRACA Zadania i usługi</a:t>
            </a:r>
            <a:endParaRPr lang="pl-PL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493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1271464" y="1988840"/>
            <a:ext cx="9289032" cy="1904999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pl-PL" sz="2400" dirty="0" smtClean="0"/>
              <a:t>Liczba pozyskanych informacji o wolnych miejscach pracy – </a:t>
            </a:r>
            <a:r>
              <a:rPr lang="pl-PL" sz="2400" b="1" dirty="0" smtClean="0">
                <a:solidFill>
                  <a:srgbClr val="00B050"/>
                </a:solidFill>
              </a:rPr>
              <a:t>83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pl-PL" sz="2400" dirty="0" smtClean="0"/>
              <a:t>Liczba </a:t>
            </a:r>
            <a:r>
              <a:rPr lang="pl-PL" sz="2400" dirty="0"/>
              <a:t>wydanych kontaktów do </a:t>
            </a:r>
            <a:r>
              <a:rPr lang="pl-PL" sz="2400" dirty="0" smtClean="0"/>
              <a:t>pracodawców </a:t>
            </a:r>
            <a:r>
              <a:rPr lang="pl-PL" sz="2400" dirty="0"/>
              <a:t>– </a:t>
            </a:r>
            <a:r>
              <a:rPr lang="pl-PL" sz="2400" b="1" dirty="0" smtClean="0">
                <a:solidFill>
                  <a:srgbClr val="00B050"/>
                </a:solidFill>
              </a:rPr>
              <a:t>398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pl-PL" sz="2400" dirty="0"/>
              <a:t>Liczba </a:t>
            </a:r>
            <a:r>
              <a:rPr lang="pl-PL" sz="2400" dirty="0" smtClean="0"/>
              <a:t>dokumentów aplikacyjnych </a:t>
            </a:r>
            <a:r>
              <a:rPr lang="pl-PL" sz="2400" dirty="0"/>
              <a:t>w Banku </a:t>
            </a:r>
            <a:r>
              <a:rPr lang="pl-PL" sz="2400" dirty="0" smtClean="0"/>
              <a:t>CV – </a:t>
            </a:r>
            <a:r>
              <a:rPr lang="pl-PL" sz="2400" b="1" dirty="0" smtClean="0">
                <a:solidFill>
                  <a:srgbClr val="00B050"/>
                </a:solidFill>
              </a:rPr>
              <a:t>32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pl-PL" sz="2400" dirty="0" smtClean="0"/>
              <a:t>Liczba podjęć pracy uczestników projektu – </a:t>
            </a:r>
            <a:r>
              <a:rPr lang="pl-PL" sz="2400" b="1" dirty="0" smtClean="0">
                <a:solidFill>
                  <a:srgbClr val="00B050"/>
                </a:solidFill>
              </a:rPr>
              <a:t>48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pl-PL" sz="2400" dirty="0" smtClean="0"/>
              <a:t>Liczba osób objętych pośrednictwem pracy – </a:t>
            </a:r>
            <a:r>
              <a:rPr lang="pl-PL" sz="2400" b="1" dirty="0" smtClean="0">
                <a:solidFill>
                  <a:srgbClr val="00B050"/>
                </a:solidFill>
              </a:rPr>
              <a:t>277 </a:t>
            </a:r>
            <a:endParaRPr lang="pl-PL" sz="2400" b="1" dirty="0">
              <a:solidFill>
                <a:srgbClr val="00B050"/>
              </a:solidFill>
            </a:endParaRPr>
          </a:p>
        </p:txBody>
      </p:sp>
      <p:sp>
        <p:nvSpPr>
          <p:cNvPr id="3" name="Prostokąt z rogami ściętymi po przekątnej 2"/>
          <p:cNvSpPr/>
          <p:nvPr/>
        </p:nvSpPr>
        <p:spPr bwMode="auto">
          <a:xfrm>
            <a:off x="3071664" y="1196752"/>
            <a:ext cx="4896544" cy="720080"/>
          </a:xfrm>
          <a:prstGeom prst="snip2Diag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4487"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None/>
              <a:tabLst/>
            </a:pPr>
            <a:r>
              <a:rPr kumimoji="0" lang="pl-PL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Pośrednictwo</a:t>
            </a:r>
            <a:r>
              <a:rPr kumimoji="0" lang="pl-PL" sz="2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pracy</a:t>
            </a:r>
            <a:endParaRPr kumimoji="0" lang="pl-PL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002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1127448" y="2132856"/>
            <a:ext cx="9289032" cy="309634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l-PL" sz="2400" dirty="0" smtClean="0"/>
              <a:t> </a:t>
            </a:r>
            <a:r>
              <a:rPr lang="pl-PL" sz="2400" dirty="0" smtClean="0">
                <a:latin typeface="+mn-lt"/>
              </a:rPr>
              <a:t>Informacje o wolnych miejscach pracy  </a:t>
            </a:r>
            <a:r>
              <a:rPr lang="pl-PL" sz="2400" dirty="0" err="1" smtClean="0">
                <a:latin typeface="+mn-lt"/>
              </a:rPr>
              <a:t>vs</a:t>
            </a:r>
            <a:r>
              <a:rPr lang="pl-PL" sz="2400" dirty="0" smtClean="0">
                <a:latin typeface="+mn-lt"/>
              </a:rPr>
              <a:t>  Zgłoszenie krajowej oferty pracy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l-PL" sz="2400" dirty="0" smtClean="0">
                <a:latin typeface="+mn-lt"/>
              </a:rPr>
              <a:t> Mniej formalności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l-PL" sz="2400" dirty="0" smtClean="0">
                <a:latin typeface="+mn-lt"/>
              </a:rPr>
              <a:t> Kontakt bezpośrednio do pracodawcy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l-PL" sz="2400" dirty="0" smtClean="0">
                <a:latin typeface="+mn-lt"/>
                <a:hlinkClick r:id="rId2"/>
              </a:rPr>
              <a:t> https://jobmapa.uppk.pl</a:t>
            </a:r>
            <a:r>
              <a:rPr lang="pl-PL" sz="2400" dirty="0" smtClean="0">
                <a:latin typeface="+mn-lt"/>
              </a:rPr>
              <a:t>  </a:t>
            </a:r>
            <a:endParaRPr lang="pl-PL" sz="2400" dirty="0">
              <a:latin typeface="+mn-lt"/>
            </a:endParaRPr>
          </a:p>
        </p:txBody>
      </p:sp>
      <p:sp>
        <p:nvSpPr>
          <p:cNvPr id="3" name="Prostokąt z rogami ściętymi po przekątnej 2"/>
          <p:cNvSpPr/>
          <p:nvPr/>
        </p:nvSpPr>
        <p:spPr bwMode="auto">
          <a:xfrm>
            <a:off x="3071664" y="1196752"/>
            <a:ext cx="4896544" cy="720080"/>
          </a:xfrm>
          <a:prstGeom prst="snip2Diag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4487"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None/>
              <a:tabLst/>
            </a:pPr>
            <a:r>
              <a:rPr kumimoji="0" lang="pl-PL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Korzyści </a:t>
            </a:r>
            <a:r>
              <a:rPr kumimoji="0" lang="pl-PL" sz="2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dla Pracodawców</a:t>
            </a:r>
            <a:endParaRPr kumimoji="0" lang="pl-PL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Obraz 4" descr="korzyśc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48328" y="3068960"/>
            <a:ext cx="165735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002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83432" y="2060848"/>
            <a:ext cx="9505056" cy="374441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pl-PL" dirty="0"/>
              <a:t>Realizowane przez </a:t>
            </a:r>
            <a:r>
              <a:rPr lang="pl-PL" b="1" dirty="0"/>
              <a:t>doradców zawodowych/doradców ds. </a:t>
            </a:r>
            <a:r>
              <a:rPr lang="pl-PL" b="1" dirty="0" smtClean="0"/>
              <a:t>młodych</a:t>
            </a:r>
          </a:p>
          <a:p>
            <a:pPr>
              <a:lnSpc>
                <a:spcPct val="170000"/>
              </a:lnSpc>
            </a:pPr>
            <a:r>
              <a:rPr lang="pl-PL" dirty="0"/>
              <a:t>Głównym zadaniem jest wsparcie osób młodych w efektywnym podejmowaniu decyzji zawodowych ułatwiających wejście na rynek pracy</a:t>
            </a:r>
          </a:p>
          <a:p>
            <a:pPr>
              <a:lnSpc>
                <a:spcPct val="120000"/>
              </a:lnSpc>
            </a:pPr>
            <a:r>
              <a:rPr lang="pl-PL" dirty="0"/>
              <a:t>Realizowane </a:t>
            </a:r>
            <a:r>
              <a:rPr lang="pl-PL" dirty="0" smtClean="0"/>
              <a:t>jest w </a:t>
            </a:r>
            <a:r>
              <a:rPr lang="pl-PL" dirty="0"/>
              <a:t>formach: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dirty="0"/>
              <a:t>Indywidualnej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dirty="0"/>
              <a:t>Grupowej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l-PL" dirty="0" err="1" smtClean="0"/>
              <a:t>Coachingu</a:t>
            </a:r>
            <a:endParaRPr lang="pl-PL" dirty="0" smtClean="0"/>
          </a:p>
          <a:p>
            <a:pPr marL="285750" indent="-285750">
              <a:lnSpc>
                <a:spcPct val="120000"/>
              </a:lnSpc>
            </a:pPr>
            <a:r>
              <a:rPr lang="pl-PL" sz="3400" dirty="0" smtClean="0"/>
              <a:t>Poradnictwo zawodowe dla </a:t>
            </a:r>
            <a:r>
              <a:rPr lang="pl-PL" sz="3400" b="1" dirty="0" smtClean="0"/>
              <a:t>pracodawców</a:t>
            </a:r>
            <a:r>
              <a:rPr lang="pl-PL" sz="3400" dirty="0" smtClean="0"/>
              <a:t> – dobór kandydatów </a:t>
            </a:r>
            <a:endParaRPr lang="pl-PL" sz="3400" dirty="0"/>
          </a:p>
          <a:p>
            <a:pPr algn="ctr"/>
            <a:endParaRPr lang="pl-PL" sz="3200" dirty="0"/>
          </a:p>
          <a:p>
            <a:pPr algn="ctr"/>
            <a:endParaRPr lang="pl-PL" sz="3200" dirty="0"/>
          </a:p>
        </p:txBody>
      </p:sp>
      <p:sp>
        <p:nvSpPr>
          <p:cNvPr id="5" name="Prostokąt z rogami ściętymi po przekątnej 4"/>
          <p:cNvSpPr/>
          <p:nvPr/>
        </p:nvSpPr>
        <p:spPr bwMode="auto">
          <a:xfrm>
            <a:off x="3071664" y="1196752"/>
            <a:ext cx="4896544" cy="720080"/>
          </a:xfrm>
          <a:prstGeom prst="snip2Diag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4487"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None/>
              <a:tabLst/>
            </a:pPr>
            <a:r>
              <a:rPr kumimoji="0" lang="pl-PL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Poradnictwo</a:t>
            </a:r>
            <a:r>
              <a:rPr kumimoji="0" lang="pl-PL" sz="2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zawodowe</a:t>
            </a:r>
            <a:endParaRPr kumimoji="0" lang="pl-PL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30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23491" y="4149080"/>
            <a:ext cx="8280921" cy="1224136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pl-PL" sz="2400" dirty="0" smtClean="0"/>
              <a:t>Liczba </a:t>
            </a:r>
            <a:r>
              <a:rPr lang="pl-PL" sz="2400" dirty="0"/>
              <a:t>warsztatów - </a:t>
            </a:r>
            <a:r>
              <a:rPr lang="pl-PL" sz="2400" b="1" dirty="0" smtClean="0"/>
              <a:t>26</a:t>
            </a:r>
            <a:endParaRPr lang="pl-PL" sz="24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l-PL" sz="2400" dirty="0" smtClean="0"/>
              <a:t>Liczba uczestników zajęć </a:t>
            </a:r>
            <a:r>
              <a:rPr lang="pl-PL" sz="2400" dirty="0"/>
              <a:t>- </a:t>
            </a:r>
            <a:r>
              <a:rPr lang="pl-PL" sz="2400" b="1" dirty="0" smtClean="0"/>
              <a:t>174</a:t>
            </a:r>
            <a:endParaRPr lang="pl-PL" sz="2400" b="1" dirty="0"/>
          </a:p>
        </p:txBody>
      </p:sp>
      <p:sp>
        <p:nvSpPr>
          <p:cNvPr id="5" name="Prostokąt z rogami ściętymi po przekątnej 4"/>
          <p:cNvSpPr/>
          <p:nvPr/>
        </p:nvSpPr>
        <p:spPr bwMode="auto">
          <a:xfrm>
            <a:off x="1775520" y="1124744"/>
            <a:ext cx="7776864" cy="720080"/>
          </a:xfrm>
          <a:prstGeom prst="snip2Diag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4487"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None/>
              <a:tabLst/>
            </a:pPr>
            <a:r>
              <a:rPr kumimoji="0" lang="pl-PL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Poradnictwo</a:t>
            </a:r>
            <a:r>
              <a:rPr kumimoji="0" lang="pl-PL" sz="2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zawodowe w liczbach</a:t>
            </a:r>
            <a:endParaRPr kumimoji="0" lang="pl-PL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1487488" y="2564904"/>
            <a:ext cx="8136904" cy="108012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l-PL" sz="2600" dirty="0" smtClean="0"/>
              <a:t> </a:t>
            </a:r>
            <a:r>
              <a:rPr lang="pl-PL" sz="2400" dirty="0"/>
              <a:t>Usługa poradnictwa indywidualnego </a:t>
            </a:r>
            <a:r>
              <a:rPr lang="pl-PL" sz="2400" dirty="0" smtClean="0"/>
              <a:t>– 277</a:t>
            </a:r>
            <a:endParaRPr lang="pl-PL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pl-PL" sz="2400" dirty="0"/>
              <a:t> Indywidualny Planer Kariery Zawodowej </a:t>
            </a:r>
            <a:r>
              <a:rPr lang="pl-PL" sz="2400" dirty="0" smtClean="0"/>
              <a:t>– 277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60562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 rogami zaokrąglonymi po przekątnej 1"/>
          <p:cNvSpPr/>
          <p:nvPr/>
        </p:nvSpPr>
        <p:spPr>
          <a:xfrm>
            <a:off x="4439816" y="1412776"/>
            <a:ext cx="2880320" cy="145560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3200" b="1" i="1" dirty="0" smtClean="0">
                <a:solidFill>
                  <a:schemeClr val="tx1"/>
                </a:solidFill>
              </a:rPr>
              <a:t>Klub informacyjny</a:t>
            </a:r>
            <a:endParaRPr lang="pl-PL" sz="32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Prostokąt zaokrąglony 2"/>
          <p:cNvSpPr/>
          <p:nvPr/>
        </p:nvSpPr>
        <p:spPr bwMode="auto">
          <a:xfrm>
            <a:off x="695400" y="3789040"/>
            <a:ext cx="2664296" cy="18722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4487"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None/>
              <a:tabLst/>
            </a:pPr>
            <a:r>
              <a:rPr kumimoji="0" lang="pl-PL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Stanowisko naboru pracowników</a:t>
            </a:r>
          </a:p>
        </p:txBody>
      </p:sp>
      <p:sp>
        <p:nvSpPr>
          <p:cNvPr id="4" name="Prostokąt zaokrąglony 3"/>
          <p:cNvSpPr/>
          <p:nvPr/>
        </p:nvSpPr>
        <p:spPr bwMode="auto">
          <a:xfrm>
            <a:off x="695400" y="3645024"/>
            <a:ext cx="2520280" cy="144016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Prostokąt zaokrąglony 4"/>
          <p:cNvSpPr/>
          <p:nvPr/>
        </p:nvSpPr>
        <p:spPr bwMode="auto">
          <a:xfrm>
            <a:off x="4428119" y="3789040"/>
            <a:ext cx="2664296" cy="18722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4487"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None/>
              <a:tabLst/>
            </a:pPr>
            <a:r>
              <a:rPr kumimoji="0" lang="pl-PL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Miejsce do prowadzenia warsztatów</a:t>
            </a:r>
          </a:p>
        </p:txBody>
      </p:sp>
      <p:sp>
        <p:nvSpPr>
          <p:cNvPr id="6" name="Prostokąt zaokrąglony 5"/>
          <p:cNvSpPr/>
          <p:nvPr/>
        </p:nvSpPr>
        <p:spPr bwMode="auto">
          <a:xfrm>
            <a:off x="7680176" y="3830825"/>
            <a:ext cx="2664296" cy="18722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4487"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None/>
              <a:tabLst/>
            </a:pPr>
            <a:r>
              <a:rPr kumimoji="0" lang="pl-PL" sz="2600" b="0" i="0" u="none" strike="noStrike" cap="none" normalizeH="0" baseline="0" dirty="0" smtClean="0">
                <a:effectLst/>
                <a:latin typeface="Arial" charset="0"/>
              </a:rPr>
              <a:t>Miejsce dla</a:t>
            </a:r>
            <a:r>
              <a:rPr kumimoji="0" lang="pl-PL" sz="2600" b="0" i="0" u="none" strike="noStrike" cap="none" normalizeH="0" dirty="0" smtClean="0">
                <a:effectLst/>
                <a:latin typeface="Arial" charset="0"/>
              </a:rPr>
              <a:t> ekspertów</a:t>
            </a:r>
            <a:endParaRPr kumimoji="0" lang="pl-PL" sz="2600" b="0" i="0" u="none" strike="noStrike" cap="none" normalizeH="0" baseline="0" dirty="0" smtClean="0">
              <a:effectLst/>
              <a:latin typeface="Arial" charset="0"/>
            </a:endParaRPr>
          </a:p>
        </p:txBody>
      </p:sp>
      <p:cxnSp>
        <p:nvCxnSpPr>
          <p:cNvPr id="8" name="Łącznik prosty ze strzałką 7"/>
          <p:cNvCxnSpPr/>
          <p:nvPr/>
        </p:nvCxnSpPr>
        <p:spPr bwMode="auto">
          <a:xfrm flipH="1">
            <a:off x="2495600" y="2996952"/>
            <a:ext cx="1932519" cy="648072"/>
          </a:xfrm>
          <a:prstGeom prst="straightConnector1">
            <a:avLst/>
          </a:pr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Łącznik prosty ze strzałką 9"/>
          <p:cNvCxnSpPr/>
          <p:nvPr/>
        </p:nvCxnSpPr>
        <p:spPr bwMode="auto">
          <a:xfrm>
            <a:off x="5760267" y="2996952"/>
            <a:ext cx="0" cy="648072"/>
          </a:xfrm>
          <a:prstGeom prst="straightConnector1">
            <a:avLst/>
          </a:pr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Łącznik prosty ze strzałką 11"/>
          <p:cNvCxnSpPr/>
          <p:nvPr/>
        </p:nvCxnSpPr>
        <p:spPr bwMode="auto">
          <a:xfrm>
            <a:off x="7320136" y="2868376"/>
            <a:ext cx="1512168" cy="776648"/>
          </a:xfrm>
          <a:prstGeom prst="straightConnector1">
            <a:avLst/>
          </a:pr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127431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 rogami zaokrąglonymi po przekątnej 5"/>
          <p:cNvSpPr/>
          <p:nvPr/>
        </p:nvSpPr>
        <p:spPr>
          <a:xfrm>
            <a:off x="551384" y="2276872"/>
            <a:ext cx="2952328" cy="2016224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3200" dirty="0" smtClean="0">
                <a:solidFill>
                  <a:schemeClr val="tx1"/>
                </a:solidFill>
              </a:rPr>
              <a:t>Eksperci </a:t>
            </a:r>
            <a:r>
              <a:rPr lang="pl-PL" sz="2400" dirty="0" smtClean="0">
                <a:solidFill>
                  <a:schemeClr val="tx1"/>
                </a:solidFill>
              </a:rPr>
              <a:t>udzielili konsultacji </a:t>
            </a:r>
            <a:r>
              <a:rPr lang="pl-PL" sz="2400" b="1" dirty="0" smtClean="0">
                <a:solidFill>
                  <a:schemeClr val="tx1"/>
                </a:solidFill>
              </a:rPr>
              <a:t>84</a:t>
            </a:r>
            <a:r>
              <a:rPr lang="pl-PL" sz="2400" dirty="0" smtClean="0">
                <a:solidFill>
                  <a:schemeClr val="tx1"/>
                </a:solidFill>
              </a:rPr>
              <a:t> osobom</a:t>
            </a:r>
            <a:endParaRPr lang="pl-PL" sz="2400" dirty="0">
              <a:solidFill>
                <a:schemeClr val="tx1"/>
              </a:solidFill>
              <a:ea typeface="Cambria" panose="02040503050406030204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575720" y="1412776"/>
            <a:ext cx="741682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000" b="1" i="1" dirty="0" smtClean="0">
                <a:latin typeface="+mn-lt"/>
                <a:ea typeface="Cambria" panose="02040503050406030204" pitchFamily="18" charset="0"/>
              </a:rPr>
              <a:t>Dyżur psychologa,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000" b="1" i="1" dirty="0" smtClean="0">
                <a:latin typeface="+mn-lt"/>
                <a:ea typeface="Cambria" panose="02040503050406030204" pitchFamily="18" charset="0"/>
              </a:rPr>
              <a:t>Dyżur eksperta ds. pomocy społecznej,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000" b="1" i="1" dirty="0" smtClean="0">
                <a:latin typeface="+mn-lt"/>
                <a:ea typeface="Cambria" panose="02040503050406030204" pitchFamily="18" charset="0"/>
              </a:rPr>
              <a:t>Dyżur eksperta ds. edukacji,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000" b="1" i="1" dirty="0" smtClean="0">
                <a:latin typeface="+mn-lt"/>
                <a:ea typeface="Cambria" panose="02040503050406030204" pitchFamily="18" charset="0"/>
              </a:rPr>
              <a:t>Dyżur eksperta ds. prawa i ekonomii</a:t>
            </a:r>
            <a:endParaRPr lang="pl-PL" sz="2000" dirty="0" smtClean="0">
              <a:latin typeface="+mn-lt"/>
              <a:ea typeface="Cambria" panose="020405030504060302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000" b="1" i="1" dirty="0" smtClean="0">
                <a:latin typeface="+mn-lt"/>
                <a:ea typeface="Cambria" panose="02040503050406030204" pitchFamily="18" charset="0"/>
              </a:rPr>
              <a:t>Dyżur specjalisty ds. rejestracji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000" b="1" i="1" dirty="0" smtClean="0">
                <a:latin typeface="+mn-lt"/>
                <a:ea typeface="Cambria" panose="02040503050406030204" pitchFamily="18" charset="0"/>
              </a:rPr>
              <a:t>Dyżur specjalisty ds. prawa pracy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000" b="1" i="1" dirty="0" smtClean="0">
                <a:latin typeface="+mn-lt"/>
                <a:ea typeface="Cambria" panose="02040503050406030204" pitchFamily="18" charset="0"/>
              </a:rPr>
              <a:t>Dyżur specjalisty ds. zatrudnienia cudzoziemców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000" b="1" i="1" dirty="0">
                <a:ea typeface="Cambria" panose="02040503050406030204" pitchFamily="18" charset="0"/>
              </a:rPr>
              <a:t>Dyżur specjalisty ds. </a:t>
            </a:r>
            <a:r>
              <a:rPr lang="pl-PL" sz="2000" b="1" i="1" dirty="0" smtClean="0">
                <a:ea typeface="Cambria" panose="02040503050406030204" pitchFamily="18" charset="0"/>
              </a:rPr>
              <a:t>RODO</a:t>
            </a:r>
            <a:endParaRPr lang="pl-PL" sz="2000" b="1" i="1" dirty="0" smtClean="0">
              <a:latin typeface="+mn-lt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77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ja szkoleniowa dotycząca sprzedaży">
  <a:themeElements>
    <a:clrScheme name="Sales Training_final2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Sales Training_final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92150" marR="0" indent="-347663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70000"/>
          <a:buFont typeface="Wingdings" pitchFamily="2" charset="2"/>
          <a:buChar char="l"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92150" marR="0" indent="-347663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70000"/>
          <a:buFont typeface="Wingdings" pitchFamily="2" charset="2"/>
          <a:buChar char="l"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les Training_final2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Training_final2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_26713767_TF02819076" id="{85D1D69D-FD07-4628-8B81-F4AF4E160AA3}" vid="{9AA4A8F6-7AEA-4495-8307-A4FC3F53A515}"/>
    </a:ext>
  </a:ext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Slajdy szkolenia dotyczącego sprzedaży</Template>
  <TotalTime>2451</TotalTime>
  <Words>418</Words>
  <Application>Microsoft Office PowerPoint</Application>
  <PresentationFormat>Niestandardowy</PresentationFormat>
  <Paragraphs>78</Paragraphs>
  <Slides>15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Prezentacja szkoleniowa dotycząca sprzedaży</vt:lpstr>
      <vt:lpstr>   projekt pilotażowy  „Punkt Aktywizacji i Treningu dla osób młodych – EKSPRES PRACA ” 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Nowatorskie metody</vt:lpstr>
      <vt:lpstr>Slajd 13</vt:lpstr>
      <vt:lpstr>Slajd 14</vt:lpstr>
      <vt:lpstr>Slajd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POSZUKIWAĆ PRACĘ PRZEZ INTERNET  WARSZTATY ADAPTACJI INFORMATYCZNEJ</dc:title>
  <dc:creator>Andrzej Ludwik</dc:creator>
  <cp:lastModifiedBy>Rodzice</cp:lastModifiedBy>
  <cp:revision>241</cp:revision>
  <cp:lastPrinted>2023-12-01T10:19:44Z</cp:lastPrinted>
  <dcterms:created xsi:type="dcterms:W3CDTF">2023-01-18T09:24:10Z</dcterms:created>
  <dcterms:modified xsi:type="dcterms:W3CDTF">2024-03-05T09:41:27Z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